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 id="2147483762" r:id="rId2"/>
  </p:sldMasterIdLst>
  <p:notesMasterIdLst>
    <p:notesMasterId r:id="rId49"/>
  </p:notesMasterIdLst>
  <p:sldIdLst>
    <p:sldId id="256" r:id="rId3"/>
    <p:sldId id="257" r:id="rId4"/>
    <p:sldId id="258" r:id="rId5"/>
    <p:sldId id="259" r:id="rId6"/>
    <p:sldId id="262" r:id="rId7"/>
    <p:sldId id="260" r:id="rId8"/>
    <p:sldId id="261" r:id="rId9"/>
    <p:sldId id="263" r:id="rId10"/>
    <p:sldId id="270" r:id="rId11"/>
    <p:sldId id="271" r:id="rId12"/>
    <p:sldId id="272" r:id="rId13"/>
    <p:sldId id="273" r:id="rId14"/>
    <p:sldId id="274" r:id="rId15"/>
    <p:sldId id="276" r:id="rId16"/>
    <p:sldId id="277" r:id="rId17"/>
    <p:sldId id="279" r:id="rId18"/>
    <p:sldId id="265" r:id="rId19"/>
    <p:sldId id="266" r:id="rId20"/>
    <p:sldId id="267" r:id="rId21"/>
    <p:sldId id="268" r:id="rId22"/>
    <p:sldId id="269" r:id="rId23"/>
    <p:sldId id="280" r:id="rId24"/>
    <p:sldId id="281" r:id="rId25"/>
    <p:sldId id="282" r:id="rId26"/>
    <p:sldId id="283" r:id="rId27"/>
    <p:sldId id="284" r:id="rId28"/>
    <p:sldId id="285" r:id="rId29"/>
    <p:sldId id="264"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275"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uong Thi Hoa Binh" initials="DTHB" lastIdx="1" clrIdx="0">
    <p:extLst>
      <p:ext uri="{19B8F6BF-5375-455C-9EA6-DF929625EA0E}">
        <p15:presenceInfo xmlns:p15="http://schemas.microsoft.com/office/powerpoint/2012/main" userId="Duong Thi Hoa Bin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695DCC-ADE7-4914-B990-50013634ACDC}" v="960" dt="2021-04-23T23:38:09.2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1206" autoAdjust="0"/>
  </p:normalViewPr>
  <p:slideViewPr>
    <p:cSldViewPr snapToGrid="0">
      <p:cViewPr varScale="1">
        <p:scale>
          <a:sx n="79" d="100"/>
          <a:sy n="79" d="100"/>
        </p:scale>
        <p:origin x="68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commentAuthors" Target="commentAuthors.xml"/><Relationship Id="rId55"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D27C35-98C6-4B21-8C48-51E7A8DF0E6B}" type="datetimeFigureOut">
              <a:rPr lang="en-US" smtClean="0"/>
              <a:t>12/27/2022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CA9CDB-EC7F-4708-8801-089C93F9611A}" type="slidenum">
              <a:rPr lang="en-US" smtClean="0"/>
              <a:t>‹#›</a:t>
            </a:fld>
            <a:endParaRPr lang="en-US"/>
          </a:p>
        </p:txBody>
      </p:sp>
    </p:spTree>
    <p:extLst>
      <p:ext uri="{BB962C8B-B14F-4D97-AF65-F5344CB8AC3E}">
        <p14:creationId xmlns:p14="http://schemas.microsoft.com/office/powerpoint/2010/main" val="3263502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CA9CDB-EC7F-4708-8801-089C93F9611A}" type="slidenum">
              <a:rPr lang="en-US" smtClean="0"/>
              <a:t>4</a:t>
            </a:fld>
            <a:endParaRPr lang="en-US"/>
          </a:p>
        </p:txBody>
      </p:sp>
    </p:spTree>
    <p:extLst>
      <p:ext uri="{BB962C8B-B14F-4D97-AF65-F5344CB8AC3E}">
        <p14:creationId xmlns:p14="http://schemas.microsoft.com/office/powerpoint/2010/main" val="3457434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CA9CDB-EC7F-4708-8801-089C93F9611A}" type="slidenum">
              <a:rPr lang="en-US" smtClean="0"/>
              <a:t>13</a:t>
            </a:fld>
            <a:endParaRPr lang="en-US"/>
          </a:p>
        </p:txBody>
      </p:sp>
    </p:spTree>
    <p:extLst>
      <p:ext uri="{BB962C8B-B14F-4D97-AF65-F5344CB8AC3E}">
        <p14:creationId xmlns:p14="http://schemas.microsoft.com/office/powerpoint/2010/main" val="1309365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for every frame, the algorithm first runs the current detector on every camera view independently (Fig. 3a,c) and robustly triangulates the point detections (Fig. 3b);</a:t>
            </a:r>
            <a:endParaRPr lang="en-US">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00D9CC1C-5657-416C-87EA-E661FC4782AF}" type="slidenum">
              <a:t>42</a:t>
            </a:fld>
            <a:endParaRPr lang="en-US"/>
          </a:p>
        </p:txBody>
      </p:sp>
    </p:spTree>
    <p:extLst>
      <p:ext uri="{BB962C8B-B14F-4D97-AF65-F5344CB8AC3E}">
        <p14:creationId xmlns:p14="http://schemas.microsoft.com/office/powerpoint/2010/main" val="595756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 the set of frames is then sorted according to a score to select only correctly triangulated examples</a:t>
            </a:r>
          </a:p>
          <a:p>
            <a:endParaRPr lang="en-US"/>
          </a:p>
          <a:p>
            <a:endParaRPr lang="en-US">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00D9CC1C-5657-416C-87EA-E661FC4782AF}" type="slidenum">
              <a:t>43</a:t>
            </a:fld>
            <a:endParaRPr lang="en-US"/>
          </a:p>
        </p:txBody>
      </p:sp>
    </p:spTree>
    <p:extLst>
      <p:ext uri="{BB962C8B-B14F-4D97-AF65-F5344CB8AC3E}">
        <p14:creationId xmlns:p14="http://schemas.microsoft.com/office/powerpoint/2010/main" val="4585295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 the N-best frames are used to train a new detector by reprojecting the correctly triangulated points onto all views (Fig. 3d),</a:t>
            </a:r>
          </a:p>
        </p:txBody>
      </p:sp>
      <p:sp>
        <p:nvSpPr>
          <p:cNvPr id="4" name="Slide Number Placeholder 3"/>
          <p:cNvSpPr>
            <a:spLocks noGrp="1"/>
          </p:cNvSpPr>
          <p:nvPr>
            <p:ph type="sldNum" sz="quarter" idx="5"/>
          </p:nvPr>
        </p:nvSpPr>
        <p:spPr/>
        <p:txBody>
          <a:bodyPr/>
          <a:lstStyle/>
          <a:p>
            <a:fld id="{00D9CC1C-5657-416C-87EA-E661FC4782AF}" type="slidenum">
              <a:t>44</a:t>
            </a:fld>
            <a:endParaRPr lang="en-US"/>
          </a:p>
        </p:txBody>
      </p:sp>
    </p:spTree>
    <p:extLst>
      <p:ext uri="{BB962C8B-B14F-4D97-AF65-F5344CB8AC3E}">
        <p14:creationId xmlns:p14="http://schemas.microsoft.com/office/powerpoint/2010/main" val="2343316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099048"/>
            <a:ext cx="12188825" cy="7589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799647" y="6461557"/>
            <a:ext cx="4822804" cy="365125"/>
          </a:xfrm>
        </p:spPr>
        <p:txBody>
          <a:bodyPr/>
          <a:lstStyle>
            <a:lvl1pPr>
              <a:defRPr sz="1800"/>
            </a:lvl1pPr>
          </a:lstStyle>
          <a:p>
            <a:endParaRPr lang="en-US" dirty="0"/>
          </a:p>
        </p:txBody>
      </p:sp>
      <p:sp>
        <p:nvSpPr>
          <p:cNvPr id="6" name="Slide Number Placeholder 5"/>
          <p:cNvSpPr>
            <a:spLocks noGrp="1"/>
          </p:cNvSpPr>
          <p:nvPr>
            <p:ph type="sldNum" sz="quarter" idx="12"/>
          </p:nvPr>
        </p:nvSpPr>
        <p:spPr>
          <a:xfrm>
            <a:off x="2257526" y="6459785"/>
            <a:ext cx="1312025" cy="365125"/>
          </a:xfrm>
        </p:spPr>
        <p:txBody>
          <a:bodyPr/>
          <a:lstStyle/>
          <a:p>
            <a:fld id="{CC2E927C-DB82-4723-BDCB-DA394E214DBE}" type="slidenum">
              <a:rPr lang="en-US" smtClean="0"/>
              <a:t>‹#›</a:t>
            </a:fld>
            <a:endParaRPr lang="en-US"/>
          </a:p>
        </p:txBody>
      </p:sp>
      <p:sp>
        <p:nvSpPr>
          <p:cNvPr id="11" name="Footer Placeholder 4">
            <a:extLst>
              <a:ext uri="{FF2B5EF4-FFF2-40B4-BE49-F238E27FC236}">
                <a16:creationId xmlns:a16="http://schemas.microsoft.com/office/drawing/2014/main" id="{0BB7EF29-4B2B-43B2-8D03-55791CA38D17}"/>
              </a:ext>
            </a:extLst>
          </p:cNvPr>
          <p:cNvSpPr txBox="1">
            <a:spLocks/>
          </p:cNvSpPr>
          <p:nvPr userDrawn="1"/>
        </p:nvSpPr>
        <p:spPr>
          <a:xfrm>
            <a:off x="7484244" y="6325972"/>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18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HCMC university of education</a:t>
            </a:r>
          </a:p>
        </p:txBody>
      </p:sp>
    </p:spTree>
    <p:extLst>
      <p:ext uri="{BB962C8B-B14F-4D97-AF65-F5344CB8AC3E}">
        <p14:creationId xmlns:p14="http://schemas.microsoft.com/office/powerpoint/2010/main" val="1765091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3860499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3254758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a:prstGeom prst="rect">
            <a:avLst/>
          </a:prstGeo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496830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a:xfrm>
            <a:off x="1097280" y="1845734"/>
            <a:ext cx="1005840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3028400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a:prstGeom prst="rect">
            <a:avLst/>
          </a:prstGeo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a:prstGeom prst="rect">
            <a:avLst/>
          </a:prstGeo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1347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a:xfrm>
            <a:off x="3686185" y="6459785"/>
            <a:ext cx="482280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846558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a:prstGeom prst="rect">
            <a:avLst/>
          </a:prstGeo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a:prstGeom prst="rect">
            <a:avLst/>
          </a:prstGeo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8" name="Footer Placeholder 7"/>
          <p:cNvSpPr>
            <a:spLocks noGrp="1"/>
          </p:cNvSpPr>
          <p:nvPr>
            <p:ph type="ftr" sz="quarter" idx="11"/>
          </p:nvPr>
        </p:nvSpPr>
        <p:spPr>
          <a:xfrm>
            <a:off x="3686185" y="6459785"/>
            <a:ext cx="4822804"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8798157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4" name="Footer Placeholder 3"/>
          <p:cNvSpPr>
            <a:spLocks noGrp="1"/>
          </p:cNvSpPr>
          <p:nvPr>
            <p:ph type="ftr" sz="quarter" idx="11"/>
          </p:nvPr>
        </p:nvSpPr>
        <p:spPr>
          <a:xfrm>
            <a:off x="3686185" y="6459785"/>
            <a:ext cx="4822804"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32470803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8" name="Footer Placeholder 7"/>
          <p:cNvSpPr>
            <a:spLocks noGrp="1"/>
          </p:cNvSpPr>
          <p:nvPr>
            <p:ph type="ftr" sz="quarter" idx="11"/>
          </p:nvPr>
        </p:nvSpPr>
        <p:spPr>
          <a:xfrm>
            <a:off x="3686185" y="6459785"/>
            <a:ext cx="4822804" cy="365125"/>
          </a:xfrm>
          <a:prstGeom prst="rect">
            <a:avLst/>
          </a:prstGeom>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8754113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a:prstGeom prst="rect">
            <a:avLst/>
          </a:prstGeo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a:prstGeom prst="rect">
            <a:avLst/>
          </a:prstGeo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CC2E927C-DB82-4723-BDCB-DA394E214DBE}" type="slidenum">
              <a:rPr lang="en-US" smtClean="0"/>
              <a:t>‹#›</a:t>
            </a:fld>
            <a:endParaRPr lang="en-US"/>
          </a:p>
        </p:txBody>
      </p:sp>
    </p:spTree>
    <p:extLst>
      <p:ext uri="{BB962C8B-B14F-4D97-AF65-F5344CB8AC3E}">
        <p14:creationId xmlns:p14="http://schemas.microsoft.com/office/powerpoint/2010/main" val="2448713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3265379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a:prstGeom prst="rect">
            <a:avLst/>
          </a:prstGeo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prstGeom prst="rect">
            <a:avLst/>
          </a:prstGeo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a:prstGeom prst="rect">
            <a:avLst/>
          </a:prstGeo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a:xfrm>
            <a:off x="3686185" y="6459785"/>
            <a:ext cx="482280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7732183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97280" y="1845734"/>
            <a:ext cx="10058400" cy="4023360"/>
          </a:xfrm>
          <a:prstGeom prst="rect">
            <a:avLst/>
          </a:prstGeo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5244530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a:prstGeom prst="rect">
            <a:avLst/>
          </a:prstGeo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866905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295907-AE19-4CD4-869A-7B6F74FB3080}" type="datetimeFigureOut">
              <a:rPr lang="en-US" smtClean="0"/>
              <a:t>12/27/2022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E927C-DB82-4723-BDCB-DA394E214DB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56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918815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295907-AE19-4CD4-869A-7B6F74FB3080}" type="datetimeFigureOut">
              <a:rPr lang="en-US" smtClean="0"/>
              <a:t>12/27/2022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515127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295907-AE19-4CD4-869A-7B6F74FB3080}" type="datetimeFigureOut">
              <a:rPr lang="en-US" smtClean="0"/>
              <a:t>12/27/2022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730147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295907-AE19-4CD4-869A-7B6F74FB3080}" type="datetimeFigureOut">
              <a:rPr lang="en-US" smtClean="0"/>
              <a:t>12/27/2022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276705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C2E927C-DB82-4723-BDCB-DA394E214DBE}" type="slidenum">
              <a:rPr lang="en-US" smtClean="0"/>
              <a:t>‹#›</a:t>
            </a:fld>
            <a:endParaRPr lang="en-US"/>
          </a:p>
        </p:txBody>
      </p:sp>
    </p:spTree>
    <p:extLst>
      <p:ext uri="{BB962C8B-B14F-4D97-AF65-F5344CB8AC3E}">
        <p14:creationId xmlns:p14="http://schemas.microsoft.com/office/powerpoint/2010/main" val="77789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295907-AE19-4CD4-869A-7B6F74FB3080}" type="datetimeFigureOut">
              <a:rPr lang="en-US" smtClean="0"/>
              <a:t>12/27/2022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2E927C-DB82-4723-BDCB-DA394E214DBE}" type="slidenum">
              <a:rPr lang="en-US" smtClean="0"/>
              <a:t>‹#›</a:t>
            </a:fld>
            <a:endParaRPr lang="en-US"/>
          </a:p>
        </p:txBody>
      </p:sp>
    </p:spTree>
    <p:extLst>
      <p:ext uri="{BB962C8B-B14F-4D97-AF65-F5344CB8AC3E}">
        <p14:creationId xmlns:p14="http://schemas.microsoft.com/office/powerpoint/2010/main" val="131283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2295907-AE19-4CD4-869A-7B6F74FB3080}" type="datetimeFigureOut">
              <a:rPr lang="en-US" smtClean="0"/>
              <a:t>12/27/2022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C2E927C-DB82-4723-BDCB-DA394E214DB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294496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5400000">
            <a:off x="-3046616" y="3046615"/>
            <a:ext cx="6858002" cy="7647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56724283"/>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hyperlink" Target="https://www.pianshen.com/article/28921468111/" TargetMode="External"/><Relationship Id="rId2" Type="http://schemas.openxmlformats.org/officeDocument/2006/relationships/image" Target="../media/image21.jpeg"/><Relationship Id="rId1" Type="http://schemas.openxmlformats.org/officeDocument/2006/relationships/slideLayout" Target="../slideLayouts/slideLayout13.xml"/><Relationship Id="rId5" Type="http://schemas.openxmlformats.org/officeDocument/2006/relationships/hyperlink" Target="https://www.freesion.com/article/5441261986/" TargetMode="External"/><Relationship Id="rId4" Type="http://schemas.openxmlformats.org/officeDocument/2006/relationships/image" Target="../media/image22.jpeg"/></Relationships>
</file>

<file path=ppt/slides/_rels/slide29.xml.rels><?xml version="1.0" encoding="UTF-8" standalone="yes"?>
<Relationships xmlns="http://schemas.openxmlformats.org/package/2006/relationships"><Relationship Id="rId3" Type="http://schemas.openxmlformats.org/officeDocument/2006/relationships/hyperlink" Target="https://www.codeleading.com/article/78705555838/" TargetMode="External"/><Relationship Id="rId2" Type="http://schemas.openxmlformats.org/officeDocument/2006/relationships/image" Target="../media/image23.jpeg"/><Relationship Id="rId1" Type="http://schemas.openxmlformats.org/officeDocument/2006/relationships/slideLayout" Target="../slideLayouts/slideLayout13.xml"/><Relationship Id="rId4" Type="http://schemas.openxmlformats.org/officeDocument/2006/relationships/image" Target="../media/image2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44.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image" Target="../media/image45.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hyperlink" Target="https://www.frontiersin.org/articles/10.3389/frai.2022.759255/full?fbclid=IwAR1zLQdF7iAj8jz0d9UQYTOPdW-ET6S4WtrawaZIw-wWJB-RVC33CtZSucs#B18" TargetMode="External"/><Relationship Id="rId2" Type="http://schemas.openxmlformats.org/officeDocument/2006/relationships/hyperlink" Target="https://mediatum.ub.tum.de/doc/1658161/cyze4r5r5ptb06q0cb6rdi24h.pdf?fbclid=IwAR0VE6zhiPnjqfN6j80TPYsEECZEQn3IbPmCSkssZSRzA10mbjgEeyKPhl4" TargetMode="External"/><Relationship Id="rId1" Type="http://schemas.openxmlformats.org/officeDocument/2006/relationships/slideLayout" Target="../slideLayouts/slideLayout15.xml"/><Relationship Id="rId6" Type="http://schemas.openxmlformats.org/officeDocument/2006/relationships/hyperlink" Target="https://www.youtube.com/watch?v=uX21tkd_RfM&amp;t=1328s&amp;ab_channel=UVLL%3AUNISTVision%26LearningLab" TargetMode="External"/><Relationship Id="rId5" Type="http://schemas.openxmlformats.org/officeDocument/2006/relationships/hyperlink" Target="https://docs.google.com/viewer?a=v&amp;pid=sites&amp;srcid=ZGVmYXVsdGRvbWFpbnxnZWxpdWhhb250dXxneDoxMGU4YzMyMzNhMzM2NDUz&amp;fbclid=IwAR3Ld2vwpOVqquiY8rH7v_2DhoB-azI6e6U40e9E_mcA9ZZ2R3ZtigcEhE0" TargetMode="External"/><Relationship Id="rId4" Type="http://schemas.openxmlformats.org/officeDocument/2006/relationships/hyperlink" Target="https://openaccess.thecvf.com/content_ICCV_2019/papers/Chen_SO-HandNet_Self-Organizing_Network_for_3D_Hand_Pose_Estimation_With_Semi-Supervised_ICCV_2019_paper.pdf?fbclid=IwAR0TmDx6ZDDbdoIGo7onFuTnlxFeqg2PnjodquSxehIaewwlGAc0vXscZg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4DB416-FE91-4DB8-96D3-A9737DAFC23E}"/>
              </a:ext>
            </a:extLst>
          </p:cNvPr>
          <p:cNvSpPr txBox="1"/>
          <p:nvPr/>
        </p:nvSpPr>
        <p:spPr>
          <a:xfrm>
            <a:off x="782273" y="1427524"/>
            <a:ext cx="10568032" cy="1200329"/>
          </a:xfrm>
          <a:prstGeom prst="rect">
            <a:avLst/>
          </a:prstGeom>
          <a:noFill/>
        </p:spPr>
        <p:txBody>
          <a:bodyPr wrap="square" rtlCol="0">
            <a:spAutoFit/>
          </a:bodyPr>
          <a:lstStyle/>
          <a:p>
            <a:pPr algn="ctr"/>
            <a:r>
              <a:rPr lang="en-US" sz="3600" b="1" dirty="0"/>
              <a:t>A Survey Hand Detection and Finger Pose Estimation </a:t>
            </a:r>
          </a:p>
          <a:p>
            <a:pPr algn="ctr"/>
            <a:r>
              <a:rPr lang="en-US" sz="3600" b="1" dirty="0"/>
              <a:t>Applications in Human-Machine Communication</a:t>
            </a:r>
          </a:p>
        </p:txBody>
      </p:sp>
      <p:sp>
        <p:nvSpPr>
          <p:cNvPr id="3" name="TextBox 2">
            <a:extLst>
              <a:ext uri="{FF2B5EF4-FFF2-40B4-BE49-F238E27FC236}">
                <a16:creationId xmlns:a16="http://schemas.microsoft.com/office/drawing/2014/main" id="{7F058097-C9FF-45A3-851A-2CC88259C5BF}"/>
              </a:ext>
            </a:extLst>
          </p:cNvPr>
          <p:cNvSpPr txBox="1"/>
          <p:nvPr/>
        </p:nvSpPr>
        <p:spPr>
          <a:xfrm>
            <a:off x="1116571" y="2841701"/>
            <a:ext cx="7506050" cy="3108543"/>
          </a:xfrm>
          <a:prstGeom prst="rect">
            <a:avLst/>
          </a:prstGeom>
          <a:noFill/>
        </p:spPr>
        <p:txBody>
          <a:bodyPr wrap="square" rtlCol="0">
            <a:spAutoFit/>
          </a:bodyPr>
          <a:lstStyle/>
          <a:p>
            <a:r>
              <a:rPr lang="en-US" sz="2800" b="1" dirty="0"/>
              <a:t>Students:</a:t>
            </a:r>
          </a:p>
          <a:p>
            <a:r>
              <a:rPr lang="en-US" sz="2800" b="1" dirty="0"/>
              <a:t>	</a:t>
            </a:r>
            <a:r>
              <a:rPr lang="en-US" sz="2800" dirty="0"/>
              <a:t>- </a:t>
            </a:r>
            <a:r>
              <a:rPr lang="en-US" sz="2800" dirty="0" err="1"/>
              <a:t>Dương</a:t>
            </a:r>
            <a:r>
              <a:rPr lang="en-US" sz="2800" dirty="0"/>
              <a:t> </a:t>
            </a:r>
            <a:r>
              <a:rPr lang="en-US" sz="2800" dirty="0" err="1"/>
              <a:t>Thị</a:t>
            </a:r>
            <a:r>
              <a:rPr lang="en-US" sz="2800" dirty="0"/>
              <a:t> An</a:t>
            </a:r>
          </a:p>
          <a:p>
            <a:r>
              <a:rPr lang="en-US" sz="2800" dirty="0"/>
              <a:t>	- Phan </a:t>
            </a:r>
            <a:r>
              <a:rPr lang="en-US" sz="2800" dirty="0" err="1"/>
              <a:t>Đình</a:t>
            </a:r>
            <a:r>
              <a:rPr lang="en-US" sz="2800" dirty="0"/>
              <a:t> Anh </a:t>
            </a:r>
            <a:r>
              <a:rPr lang="en-US" sz="2800" dirty="0" err="1"/>
              <a:t>Quân</a:t>
            </a:r>
            <a:r>
              <a:rPr lang="en-US" sz="2800" dirty="0"/>
              <a:t> </a:t>
            </a:r>
          </a:p>
          <a:p>
            <a:r>
              <a:rPr lang="en-US" sz="2800" dirty="0"/>
              <a:t>	- </a:t>
            </a:r>
            <a:r>
              <a:rPr lang="en-US" sz="2800" dirty="0" err="1"/>
              <a:t>Phạm</a:t>
            </a:r>
            <a:r>
              <a:rPr lang="en-US" sz="2800" dirty="0"/>
              <a:t> Gia </a:t>
            </a:r>
            <a:r>
              <a:rPr lang="en-US" sz="2800" dirty="0" err="1"/>
              <a:t>Thông</a:t>
            </a:r>
            <a:r>
              <a:rPr lang="en-US" sz="2800" dirty="0"/>
              <a:t> </a:t>
            </a:r>
          </a:p>
          <a:p>
            <a:r>
              <a:rPr lang="en-US" sz="2800" dirty="0"/>
              <a:t>	- </a:t>
            </a:r>
            <a:r>
              <a:rPr lang="en-US" sz="2800" dirty="0" err="1"/>
              <a:t>Hoàng</a:t>
            </a:r>
            <a:r>
              <a:rPr lang="en-US" sz="2800" dirty="0"/>
              <a:t> </a:t>
            </a:r>
            <a:r>
              <a:rPr lang="en-US" sz="2800" dirty="0" err="1"/>
              <a:t>Đức</a:t>
            </a:r>
            <a:r>
              <a:rPr lang="en-US" sz="2800" dirty="0"/>
              <a:t> </a:t>
            </a:r>
            <a:r>
              <a:rPr lang="en-US" sz="2800" dirty="0" err="1"/>
              <a:t>Nhật</a:t>
            </a:r>
            <a:r>
              <a:rPr lang="en-US" sz="2800" dirty="0"/>
              <a:t> Minh</a:t>
            </a:r>
          </a:p>
          <a:p>
            <a:endParaRPr lang="en-US" sz="2800" dirty="0"/>
          </a:p>
          <a:p>
            <a:endParaRPr lang="en-US" sz="2800" b="1" dirty="0"/>
          </a:p>
        </p:txBody>
      </p:sp>
      <p:sp>
        <p:nvSpPr>
          <p:cNvPr id="4" name="TextBox 3">
            <a:extLst>
              <a:ext uri="{FF2B5EF4-FFF2-40B4-BE49-F238E27FC236}">
                <a16:creationId xmlns:a16="http://schemas.microsoft.com/office/drawing/2014/main" id="{610A7C78-ADA0-4C45-8591-CC0355A8F834}"/>
              </a:ext>
            </a:extLst>
          </p:cNvPr>
          <p:cNvSpPr txBox="1"/>
          <p:nvPr/>
        </p:nvSpPr>
        <p:spPr>
          <a:xfrm>
            <a:off x="2347343" y="309145"/>
            <a:ext cx="7497312" cy="954107"/>
          </a:xfrm>
          <a:prstGeom prst="rect">
            <a:avLst/>
          </a:prstGeom>
          <a:noFill/>
        </p:spPr>
        <p:txBody>
          <a:bodyPr wrap="square" rtlCol="0">
            <a:spAutoFit/>
          </a:bodyPr>
          <a:lstStyle/>
          <a:p>
            <a:pPr algn="ct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COURSE PROJECT</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800" dirty="0"/>
          </a:p>
        </p:txBody>
      </p:sp>
      <p:sp>
        <p:nvSpPr>
          <p:cNvPr id="5" name="Rectangle 4">
            <a:extLst>
              <a:ext uri="{FF2B5EF4-FFF2-40B4-BE49-F238E27FC236}">
                <a16:creationId xmlns:a16="http://schemas.microsoft.com/office/drawing/2014/main" id="{05A19862-F15A-D9AE-7A9F-483F60FD3A1E}"/>
              </a:ext>
            </a:extLst>
          </p:cNvPr>
          <p:cNvSpPr/>
          <p:nvPr/>
        </p:nvSpPr>
        <p:spPr>
          <a:xfrm>
            <a:off x="7875639" y="6115665"/>
            <a:ext cx="4316361" cy="742335"/>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60DD700-E80A-9B5A-E045-84E083C6718A}"/>
              </a:ext>
            </a:extLst>
          </p:cNvPr>
          <p:cNvSpPr txBox="1"/>
          <p:nvPr/>
        </p:nvSpPr>
        <p:spPr>
          <a:xfrm>
            <a:off x="8544232" y="6272981"/>
            <a:ext cx="4208206" cy="369332"/>
          </a:xfrm>
          <a:prstGeom prst="rect">
            <a:avLst/>
          </a:prstGeom>
          <a:noFill/>
        </p:spPr>
        <p:txBody>
          <a:bodyPr wrap="square" rtlCol="0">
            <a:spAutoFit/>
          </a:bodyPr>
          <a:lstStyle/>
          <a:p>
            <a:r>
              <a:rPr lang="en-US" b="1" dirty="0">
                <a:solidFill>
                  <a:schemeClr val="bg1"/>
                </a:solidFill>
              </a:rPr>
              <a:t>HCMUS UNIVERSITY OF SCIENCE</a:t>
            </a:r>
          </a:p>
        </p:txBody>
      </p:sp>
    </p:spTree>
    <p:extLst>
      <p:ext uri="{BB962C8B-B14F-4D97-AF65-F5344CB8AC3E}">
        <p14:creationId xmlns:p14="http://schemas.microsoft.com/office/powerpoint/2010/main" val="2356472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55B1-0AA2-DB81-502A-2B3C226A143D}"/>
              </a:ext>
            </a:extLst>
          </p:cNvPr>
          <p:cNvSpPr>
            <a:spLocks noGrp="1"/>
          </p:cNvSpPr>
          <p:nvPr>
            <p:ph type="title"/>
          </p:nvPr>
        </p:nvSpPr>
        <p:spPr/>
        <p:txBody>
          <a:bodyPr/>
          <a:lstStyle/>
          <a:p>
            <a:r>
              <a:rPr lang="en-US" sz="2800" b="1" dirty="0">
                <a:latin typeface="+mn-lt"/>
              </a:rPr>
              <a:t>Hands Deep in Deep Learning for Hand Pose Estimation</a:t>
            </a:r>
          </a:p>
        </p:txBody>
      </p:sp>
      <p:sp>
        <p:nvSpPr>
          <p:cNvPr id="3" name="Content Placeholder 2">
            <a:extLst>
              <a:ext uri="{FF2B5EF4-FFF2-40B4-BE49-F238E27FC236}">
                <a16:creationId xmlns:a16="http://schemas.microsoft.com/office/drawing/2014/main" id="{A89B3A27-F05A-30CA-24D0-161DFA073C67}"/>
              </a:ext>
            </a:extLst>
          </p:cNvPr>
          <p:cNvSpPr>
            <a:spLocks noGrp="1"/>
          </p:cNvSpPr>
          <p:nvPr>
            <p:ph sz="half" idx="1"/>
          </p:nvPr>
        </p:nvSpPr>
        <p:spPr>
          <a:xfrm>
            <a:off x="1276227" y="942532"/>
            <a:ext cx="4937760" cy="759814"/>
          </a:xfrm>
        </p:spPr>
        <p:txBody>
          <a:bodyPr/>
          <a:lstStyle/>
          <a:p>
            <a:r>
              <a:rPr lang="en-US" dirty="0"/>
              <a:t>Predict the position of the joints.</a:t>
            </a:r>
          </a:p>
        </p:txBody>
      </p:sp>
      <p:pic>
        <p:nvPicPr>
          <p:cNvPr id="8" name="Picture 7">
            <a:extLst>
              <a:ext uri="{FF2B5EF4-FFF2-40B4-BE49-F238E27FC236}">
                <a16:creationId xmlns:a16="http://schemas.microsoft.com/office/drawing/2014/main" id="{FA54A705-A9D1-67A0-EDA8-E1E905A6D2AF}"/>
              </a:ext>
            </a:extLst>
          </p:cNvPr>
          <p:cNvPicPr>
            <a:picLocks noChangeAspect="1"/>
          </p:cNvPicPr>
          <p:nvPr/>
        </p:nvPicPr>
        <p:blipFill>
          <a:blip r:embed="rId2"/>
          <a:stretch>
            <a:fillRect/>
          </a:stretch>
        </p:blipFill>
        <p:spPr>
          <a:xfrm>
            <a:off x="1158239" y="1856606"/>
            <a:ext cx="10547175" cy="3678955"/>
          </a:xfrm>
          <a:prstGeom prst="rect">
            <a:avLst/>
          </a:prstGeom>
        </p:spPr>
      </p:pic>
    </p:spTree>
    <p:extLst>
      <p:ext uri="{BB962C8B-B14F-4D97-AF65-F5344CB8AC3E}">
        <p14:creationId xmlns:p14="http://schemas.microsoft.com/office/powerpoint/2010/main" val="220124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21B54-F667-2F82-2768-FFB0B4599B3B}"/>
              </a:ext>
            </a:extLst>
          </p:cNvPr>
          <p:cNvSpPr>
            <a:spLocks noGrp="1"/>
          </p:cNvSpPr>
          <p:nvPr>
            <p:ph type="title"/>
          </p:nvPr>
        </p:nvSpPr>
        <p:spPr>
          <a:xfrm>
            <a:off x="1097280" y="286603"/>
            <a:ext cx="10058400" cy="617965"/>
          </a:xfrm>
        </p:spPr>
        <p:txBody>
          <a:bodyPr/>
          <a:lstStyle/>
          <a:p>
            <a:r>
              <a:rPr lang="en-US" sz="2800" b="1" dirty="0">
                <a:latin typeface="+mn-lt"/>
              </a:rPr>
              <a:t>Hands Deep in Deep Learning for Hand Pose Estimation</a:t>
            </a:r>
            <a:endParaRPr lang="en-US" sz="2800" b="1" dirty="0"/>
          </a:p>
        </p:txBody>
      </p:sp>
      <p:sp>
        <p:nvSpPr>
          <p:cNvPr id="4" name="Content Placeholder 3">
            <a:extLst>
              <a:ext uri="{FF2B5EF4-FFF2-40B4-BE49-F238E27FC236}">
                <a16:creationId xmlns:a16="http://schemas.microsoft.com/office/drawing/2014/main" id="{FFA3530D-0BBB-B532-1F89-B1B52D750DA7}"/>
              </a:ext>
            </a:extLst>
          </p:cNvPr>
          <p:cNvSpPr>
            <a:spLocks noGrp="1"/>
          </p:cNvSpPr>
          <p:nvPr>
            <p:ph sz="half" idx="2"/>
          </p:nvPr>
        </p:nvSpPr>
        <p:spPr>
          <a:xfrm>
            <a:off x="1188720" y="1417320"/>
            <a:ext cx="9966960" cy="4023360"/>
          </a:xfrm>
        </p:spPr>
        <p:txBody>
          <a:bodyPr/>
          <a:lstStyle/>
          <a:p>
            <a:r>
              <a:rPr lang="en-US" dirty="0">
                <a:solidFill>
                  <a:schemeClr val="tx1"/>
                </a:solidFill>
              </a:rPr>
              <a:t>Metric:</a:t>
            </a:r>
            <a:endParaRPr lang="en-US" b="0" dirty="0">
              <a:solidFill>
                <a:schemeClr val="tx1"/>
              </a:solidFill>
            </a:endParaRPr>
          </a:p>
          <a:p>
            <a:r>
              <a:rPr lang="en-US" b="0" dirty="0" err="1">
                <a:solidFill>
                  <a:schemeClr val="tx1"/>
                </a:solidFill>
              </a:rPr>
              <a:t>Euclide</a:t>
            </a:r>
            <a:r>
              <a:rPr lang="en-US" b="0" dirty="0">
                <a:solidFill>
                  <a:schemeClr val="tx1"/>
                </a:solidFill>
              </a:rPr>
              <a:t> distance between t</a:t>
            </a:r>
            <a:r>
              <a:rPr kumimoji="0" lang="en-US" altLang="en-US" sz="2000" b="0" i="0" u="none" strike="noStrike" cap="none" normalizeH="0" baseline="0" dirty="0">
                <a:ln>
                  <a:noFill/>
                </a:ln>
                <a:solidFill>
                  <a:srgbClr val="202124"/>
                </a:solidFill>
                <a:effectLst/>
                <a:latin typeface="inherit"/>
              </a:rPr>
              <a:t>he predicted result that fits the hand and the actual measurement result</a:t>
            </a:r>
            <a:r>
              <a:rPr kumimoji="0" lang="en-US" altLang="en-US" sz="700" b="0" i="0" u="none" strike="noStrike" cap="none" normalizeH="0" baseline="0" dirty="0">
                <a:ln>
                  <a:noFill/>
                </a:ln>
                <a:solidFill>
                  <a:schemeClr val="tx1"/>
                </a:solidFill>
                <a:effectLst/>
              </a:rPr>
              <a:t> </a:t>
            </a:r>
            <a:r>
              <a:rPr lang="en-US" altLang="en-US" sz="1600" dirty="0">
                <a:solidFill>
                  <a:schemeClr val="tx1"/>
                </a:solidFill>
                <a:latin typeface="Arial" panose="020B0604020202020204" pitchFamily="34" charset="0"/>
              </a:rPr>
              <a:t>.</a:t>
            </a:r>
            <a:endParaRPr lang="en-US" b="0" dirty="0">
              <a:solidFill>
                <a:schemeClr val="tx1"/>
              </a:solidFill>
            </a:endParaRPr>
          </a:p>
          <a:p>
            <a:r>
              <a:rPr lang="en-US" dirty="0"/>
              <a:t>Pros: </a:t>
            </a:r>
          </a:p>
          <a:p>
            <a:r>
              <a:rPr lang="en-US" dirty="0"/>
              <a:t>The execution time is fast and the accuracy is high.</a:t>
            </a:r>
          </a:p>
          <a:p>
            <a:r>
              <a:rPr lang="en-US" dirty="0"/>
              <a:t>Cons:</a:t>
            </a:r>
          </a:p>
          <a:p>
            <a:r>
              <a:rPr lang="en-US" b="0" dirty="0">
                <a:solidFill>
                  <a:schemeClr val="tx1"/>
                </a:solidFill>
              </a:rPr>
              <a:t>Require labeled dataset and 3D locations for training. </a:t>
            </a:r>
          </a:p>
          <a:p>
            <a:r>
              <a:rPr lang="en-US" b="0" dirty="0">
                <a:solidFill>
                  <a:schemeClr val="tx1"/>
                </a:solidFill>
              </a:rPr>
              <a:t>When the pixel in the image is not available due to the brightness effect, the result will be inaccurate.</a:t>
            </a:r>
          </a:p>
          <a:p>
            <a:endParaRPr lang="en-US" dirty="0">
              <a:solidFill>
                <a:schemeClr val="tx1"/>
              </a:solidFill>
            </a:endParaRPr>
          </a:p>
          <a:p>
            <a:endParaRPr lang="en-US" dirty="0"/>
          </a:p>
        </p:txBody>
      </p:sp>
      <p:sp>
        <p:nvSpPr>
          <p:cNvPr id="3" name="Rectangle 1">
            <a:extLst>
              <a:ext uri="{FF2B5EF4-FFF2-40B4-BE49-F238E27FC236}">
                <a16:creationId xmlns:a16="http://schemas.microsoft.com/office/drawing/2014/main" id="{AAE7C09F-10A3-8956-7086-05F151635353}"/>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53884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631FF-70DC-7F54-804C-8705731CCB5B}"/>
              </a:ext>
            </a:extLst>
          </p:cNvPr>
          <p:cNvSpPr>
            <a:spLocks noGrp="1"/>
          </p:cNvSpPr>
          <p:nvPr>
            <p:ph type="title"/>
          </p:nvPr>
        </p:nvSpPr>
        <p:spPr/>
        <p:txBody>
          <a:bodyPr/>
          <a:lstStyle/>
          <a:p>
            <a:r>
              <a:rPr lang="en-US" sz="2800" b="1" dirty="0">
                <a:latin typeface="+mn-lt"/>
              </a:rPr>
              <a:t>3D Convolutional Neural Networks for Efficient and Robust Hand Pose Estimation f-rom Single Depth Images</a:t>
            </a:r>
            <a:br>
              <a:rPr lang="en-US" sz="2800" b="1" dirty="0">
                <a:latin typeface="+mn-lt"/>
              </a:rPr>
            </a:br>
            <a:endParaRPr lang="en-US" sz="2800" b="1" dirty="0">
              <a:latin typeface="+mn-lt"/>
            </a:endParaRPr>
          </a:p>
        </p:txBody>
      </p:sp>
      <p:sp>
        <p:nvSpPr>
          <p:cNvPr id="3" name="Content Placeholder 2">
            <a:extLst>
              <a:ext uri="{FF2B5EF4-FFF2-40B4-BE49-F238E27FC236}">
                <a16:creationId xmlns:a16="http://schemas.microsoft.com/office/drawing/2014/main" id="{1A261E96-F5DC-84E8-A5C6-C95C7760F552}"/>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CE518A76-3485-A41E-FBC3-A75B5E5FDC78}"/>
              </a:ext>
            </a:extLst>
          </p:cNvPr>
          <p:cNvSpPr>
            <a:spLocks noGrp="1"/>
          </p:cNvSpPr>
          <p:nvPr>
            <p:ph sz="half" idx="2"/>
          </p:nvPr>
        </p:nvSpPr>
        <p:spPr/>
        <p:txBody>
          <a:bodyPr/>
          <a:lstStyle/>
          <a:p>
            <a:endParaRPr lang="en-US" dirty="0"/>
          </a:p>
        </p:txBody>
      </p:sp>
      <p:pic>
        <p:nvPicPr>
          <p:cNvPr id="6" name="Picture 5">
            <a:extLst>
              <a:ext uri="{FF2B5EF4-FFF2-40B4-BE49-F238E27FC236}">
                <a16:creationId xmlns:a16="http://schemas.microsoft.com/office/drawing/2014/main" id="{C88E31C4-9870-FCD9-FBBB-BC34951E09F7}"/>
              </a:ext>
            </a:extLst>
          </p:cNvPr>
          <p:cNvPicPr>
            <a:picLocks noChangeAspect="1"/>
          </p:cNvPicPr>
          <p:nvPr/>
        </p:nvPicPr>
        <p:blipFill>
          <a:blip r:embed="rId2"/>
          <a:stretch>
            <a:fillRect/>
          </a:stretch>
        </p:blipFill>
        <p:spPr>
          <a:xfrm>
            <a:off x="1036320" y="1468544"/>
            <a:ext cx="10620375" cy="4400550"/>
          </a:xfrm>
          <a:prstGeom prst="rect">
            <a:avLst/>
          </a:prstGeom>
        </p:spPr>
      </p:pic>
    </p:spTree>
    <p:extLst>
      <p:ext uri="{BB962C8B-B14F-4D97-AF65-F5344CB8AC3E}">
        <p14:creationId xmlns:p14="http://schemas.microsoft.com/office/powerpoint/2010/main" val="3523406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B1B06-26B9-2B47-622E-A08E563F9545}"/>
              </a:ext>
            </a:extLst>
          </p:cNvPr>
          <p:cNvSpPr>
            <a:spLocks noGrp="1"/>
          </p:cNvSpPr>
          <p:nvPr>
            <p:ph type="title"/>
          </p:nvPr>
        </p:nvSpPr>
        <p:spPr/>
        <p:txBody>
          <a:bodyPr/>
          <a:lstStyle/>
          <a:p>
            <a:r>
              <a:rPr lang="en-US" sz="2800" b="1" dirty="0">
                <a:latin typeface="+mn-lt"/>
              </a:rPr>
              <a:t>3D Convolutional Neural Networks for Efficient and Robust Hand Pose Estimation f-rom Single Depth Images</a:t>
            </a:r>
          </a:p>
        </p:txBody>
      </p:sp>
      <p:pic>
        <p:nvPicPr>
          <p:cNvPr id="6" name="Picture 5">
            <a:extLst>
              <a:ext uri="{FF2B5EF4-FFF2-40B4-BE49-F238E27FC236}">
                <a16:creationId xmlns:a16="http://schemas.microsoft.com/office/drawing/2014/main" id="{724BA97E-0DF0-96E5-45DD-5AFDF5ACC819}"/>
              </a:ext>
            </a:extLst>
          </p:cNvPr>
          <p:cNvPicPr>
            <a:picLocks noChangeAspect="1"/>
          </p:cNvPicPr>
          <p:nvPr/>
        </p:nvPicPr>
        <p:blipFill>
          <a:blip r:embed="rId3"/>
          <a:stretch>
            <a:fillRect/>
          </a:stretch>
        </p:blipFill>
        <p:spPr>
          <a:xfrm>
            <a:off x="2973274" y="1572867"/>
            <a:ext cx="5375328" cy="4276563"/>
          </a:xfrm>
          <a:prstGeom prst="rect">
            <a:avLst/>
          </a:prstGeom>
        </p:spPr>
      </p:pic>
    </p:spTree>
    <p:extLst>
      <p:ext uri="{BB962C8B-B14F-4D97-AF65-F5344CB8AC3E}">
        <p14:creationId xmlns:p14="http://schemas.microsoft.com/office/powerpoint/2010/main" val="351339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41BC-3800-852A-0A4A-0B37E0557BCA}"/>
              </a:ext>
            </a:extLst>
          </p:cNvPr>
          <p:cNvSpPr>
            <a:spLocks noGrp="1"/>
          </p:cNvSpPr>
          <p:nvPr>
            <p:ph type="title"/>
          </p:nvPr>
        </p:nvSpPr>
        <p:spPr>
          <a:xfrm>
            <a:off x="1097280" y="286604"/>
            <a:ext cx="10058400" cy="702302"/>
          </a:xfrm>
        </p:spPr>
        <p:txBody>
          <a:bodyPr/>
          <a:lstStyle/>
          <a:p>
            <a:r>
              <a:rPr lang="en-US" sz="2800" b="1" i="0" u="none" strike="noStrike" kern="1200" dirty="0">
                <a:solidFill>
                  <a:schemeClr val="dk1"/>
                </a:solidFill>
                <a:effectLst/>
                <a:latin typeface="+mn-lt"/>
                <a:ea typeface="+mn-ea"/>
                <a:cs typeface="+mn-cs"/>
              </a:rPr>
              <a:t>Hand </a:t>
            </a:r>
            <a:r>
              <a:rPr lang="en-US" sz="2800" b="1" i="0" u="none" strike="noStrike" kern="1200" dirty="0" err="1">
                <a:solidFill>
                  <a:schemeClr val="dk1"/>
                </a:solidFill>
                <a:effectLst/>
                <a:latin typeface="+mn-lt"/>
                <a:ea typeface="+mn-ea"/>
                <a:cs typeface="+mn-cs"/>
              </a:rPr>
              <a:t>PointNet</a:t>
            </a:r>
            <a:r>
              <a:rPr lang="en-US" sz="2800" b="1" i="0" u="none" strike="noStrike" kern="1200" dirty="0">
                <a:solidFill>
                  <a:schemeClr val="dk1"/>
                </a:solidFill>
                <a:effectLst/>
                <a:latin typeface="+mn-lt"/>
                <a:ea typeface="+mn-ea"/>
                <a:cs typeface="+mn-cs"/>
              </a:rPr>
              <a:t>: 3D Hand Pose Estimation using Point Sets </a:t>
            </a:r>
            <a:br>
              <a:rPr lang="en-US" b="0" dirty="0">
                <a:solidFill>
                  <a:schemeClr val="tx1"/>
                </a:solidFill>
              </a:rPr>
            </a:br>
            <a:endParaRPr lang="en-US" dirty="0"/>
          </a:p>
        </p:txBody>
      </p:sp>
      <p:pic>
        <p:nvPicPr>
          <p:cNvPr id="6" name="Content Placeholder 5">
            <a:extLst>
              <a:ext uri="{FF2B5EF4-FFF2-40B4-BE49-F238E27FC236}">
                <a16:creationId xmlns:a16="http://schemas.microsoft.com/office/drawing/2014/main" id="{7BA4EF86-D497-C19F-56E8-47F0762628E0}"/>
              </a:ext>
            </a:extLst>
          </p:cNvPr>
          <p:cNvPicPr>
            <a:picLocks noGrp="1" noChangeAspect="1"/>
          </p:cNvPicPr>
          <p:nvPr>
            <p:ph sz="half" idx="1"/>
          </p:nvPr>
        </p:nvPicPr>
        <p:blipFill>
          <a:blip r:embed="rId2"/>
          <a:stretch>
            <a:fillRect/>
          </a:stretch>
        </p:blipFill>
        <p:spPr>
          <a:xfrm>
            <a:off x="1328559" y="2626774"/>
            <a:ext cx="5119946" cy="1748581"/>
          </a:xfrm>
        </p:spPr>
      </p:pic>
      <p:pic>
        <p:nvPicPr>
          <p:cNvPr id="8" name="Picture 7">
            <a:extLst>
              <a:ext uri="{FF2B5EF4-FFF2-40B4-BE49-F238E27FC236}">
                <a16:creationId xmlns:a16="http://schemas.microsoft.com/office/drawing/2014/main" id="{AF8E36C6-25C4-AB80-7F05-1B9978F36CEA}"/>
              </a:ext>
            </a:extLst>
          </p:cNvPr>
          <p:cNvPicPr>
            <a:picLocks noChangeAspect="1"/>
          </p:cNvPicPr>
          <p:nvPr/>
        </p:nvPicPr>
        <p:blipFill>
          <a:blip r:embed="rId3"/>
          <a:stretch>
            <a:fillRect/>
          </a:stretch>
        </p:blipFill>
        <p:spPr>
          <a:xfrm>
            <a:off x="6448505" y="1355622"/>
            <a:ext cx="5313030" cy="4146755"/>
          </a:xfrm>
          <a:prstGeom prst="rect">
            <a:avLst/>
          </a:prstGeom>
        </p:spPr>
      </p:pic>
    </p:spTree>
    <p:extLst>
      <p:ext uri="{BB962C8B-B14F-4D97-AF65-F5344CB8AC3E}">
        <p14:creationId xmlns:p14="http://schemas.microsoft.com/office/powerpoint/2010/main" val="1005825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98C4-332B-8A4D-5EAE-A5040F360AB5}"/>
              </a:ext>
            </a:extLst>
          </p:cNvPr>
          <p:cNvSpPr>
            <a:spLocks noGrp="1"/>
          </p:cNvSpPr>
          <p:nvPr>
            <p:ph type="title"/>
          </p:nvPr>
        </p:nvSpPr>
        <p:spPr/>
        <p:txBody>
          <a:bodyPr/>
          <a:lstStyle/>
          <a:p>
            <a:r>
              <a:rPr lang="en-US" sz="2800" b="1" dirty="0">
                <a:latin typeface="+mn-lt"/>
              </a:rPr>
              <a:t>Hand </a:t>
            </a:r>
            <a:r>
              <a:rPr lang="en-US" sz="2800" b="1" dirty="0" err="1">
                <a:latin typeface="+mn-lt"/>
              </a:rPr>
              <a:t>PointNet</a:t>
            </a:r>
            <a:r>
              <a:rPr lang="en-US" sz="2800" b="1" dirty="0">
                <a:latin typeface="+mn-lt"/>
              </a:rPr>
              <a:t>: 3D Hand Pose Estimation using Point Sets </a:t>
            </a:r>
            <a:br>
              <a:rPr lang="en-US" dirty="0"/>
            </a:br>
            <a:endParaRPr lang="en-US" dirty="0"/>
          </a:p>
        </p:txBody>
      </p:sp>
      <p:pic>
        <p:nvPicPr>
          <p:cNvPr id="6" name="Picture 5">
            <a:extLst>
              <a:ext uri="{FF2B5EF4-FFF2-40B4-BE49-F238E27FC236}">
                <a16:creationId xmlns:a16="http://schemas.microsoft.com/office/drawing/2014/main" id="{E1472B0A-9BB7-704F-64E5-48D1286C9B16}"/>
              </a:ext>
            </a:extLst>
          </p:cNvPr>
          <p:cNvPicPr>
            <a:picLocks noChangeAspect="1"/>
          </p:cNvPicPr>
          <p:nvPr/>
        </p:nvPicPr>
        <p:blipFill>
          <a:blip r:embed="rId2"/>
          <a:stretch>
            <a:fillRect/>
          </a:stretch>
        </p:blipFill>
        <p:spPr>
          <a:xfrm>
            <a:off x="967493" y="1737360"/>
            <a:ext cx="10923441" cy="3358178"/>
          </a:xfrm>
          <a:prstGeom prst="rect">
            <a:avLst/>
          </a:prstGeom>
        </p:spPr>
      </p:pic>
    </p:spTree>
    <p:extLst>
      <p:ext uri="{BB962C8B-B14F-4D97-AF65-F5344CB8AC3E}">
        <p14:creationId xmlns:p14="http://schemas.microsoft.com/office/powerpoint/2010/main" val="3997347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7DBC0-F179-837C-74B5-F0D825DCA6B4}"/>
              </a:ext>
            </a:extLst>
          </p:cNvPr>
          <p:cNvSpPr>
            <a:spLocks noGrp="1"/>
          </p:cNvSpPr>
          <p:nvPr>
            <p:ph type="title"/>
          </p:nvPr>
        </p:nvSpPr>
        <p:spPr/>
        <p:txBody>
          <a:bodyPr/>
          <a:lstStyle/>
          <a:p>
            <a:r>
              <a:rPr lang="en-US" sz="2800" b="1" i="0" u="none" strike="noStrike" kern="1200" dirty="0">
                <a:solidFill>
                  <a:schemeClr val="dk1"/>
                </a:solidFill>
                <a:effectLst/>
                <a:latin typeface="+mn-lt"/>
                <a:ea typeface="+mn-ea"/>
                <a:cs typeface="+mn-cs"/>
              </a:rPr>
              <a:t>Hand Gesture Recognition Based on Auto-Landmark</a:t>
            </a:r>
            <a:br>
              <a:rPr lang="en-US" sz="2800" b="1" i="0" u="none" strike="noStrike" kern="1200" dirty="0">
                <a:solidFill>
                  <a:schemeClr val="dk1"/>
                </a:solidFill>
                <a:effectLst/>
                <a:latin typeface="+mn-lt"/>
                <a:ea typeface="+mn-ea"/>
                <a:cs typeface="+mn-cs"/>
              </a:rPr>
            </a:br>
            <a:r>
              <a:rPr lang="en-US" sz="2800" b="1" i="0" u="none" strike="noStrike" kern="1200" dirty="0">
                <a:solidFill>
                  <a:schemeClr val="dk1"/>
                </a:solidFill>
                <a:effectLst/>
                <a:latin typeface="+mn-lt"/>
                <a:ea typeface="+mn-ea"/>
                <a:cs typeface="+mn-cs"/>
              </a:rPr>
              <a:t>Localization and Reweighted Genetic Algorithm for Healthcare</a:t>
            </a:r>
            <a:br>
              <a:rPr lang="en-US" sz="2800" b="1" i="0" u="none" strike="noStrike" kern="1200" dirty="0">
                <a:solidFill>
                  <a:schemeClr val="dk1"/>
                </a:solidFill>
                <a:effectLst/>
                <a:latin typeface="+mn-lt"/>
                <a:ea typeface="+mn-ea"/>
                <a:cs typeface="+mn-cs"/>
              </a:rPr>
            </a:br>
            <a:r>
              <a:rPr lang="en-US" sz="2800" b="1" i="0" u="none" strike="noStrike" kern="1200" dirty="0">
                <a:solidFill>
                  <a:schemeClr val="dk1"/>
                </a:solidFill>
                <a:effectLst/>
                <a:latin typeface="+mn-lt"/>
                <a:ea typeface="+mn-ea"/>
                <a:cs typeface="+mn-cs"/>
              </a:rPr>
              <a:t>Muscle Activities</a:t>
            </a:r>
          </a:p>
        </p:txBody>
      </p:sp>
      <p:pic>
        <p:nvPicPr>
          <p:cNvPr id="6" name="Content Placeholder 5">
            <a:extLst>
              <a:ext uri="{FF2B5EF4-FFF2-40B4-BE49-F238E27FC236}">
                <a16:creationId xmlns:a16="http://schemas.microsoft.com/office/drawing/2014/main" id="{52399B73-AF86-9964-C7FB-A465FBCE99E7}"/>
              </a:ext>
            </a:extLst>
          </p:cNvPr>
          <p:cNvPicPr>
            <a:picLocks noGrp="1" noChangeAspect="1"/>
          </p:cNvPicPr>
          <p:nvPr>
            <p:ph sz="half" idx="1"/>
          </p:nvPr>
        </p:nvPicPr>
        <p:blipFill>
          <a:blip r:embed="rId2"/>
          <a:stretch>
            <a:fillRect/>
          </a:stretch>
        </p:blipFill>
        <p:spPr>
          <a:xfrm>
            <a:off x="3014253" y="1431451"/>
            <a:ext cx="6464637" cy="4972798"/>
          </a:xfrm>
        </p:spPr>
      </p:pic>
    </p:spTree>
    <p:extLst>
      <p:ext uri="{BB962C8B-B14F-4D97-AF65-F5344CB8AC3E}">
        <p14:creationId xmlns:p14="http://schemas.microsoft.com/office/powerpoint/2010/main" val="833480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39271E28-5DD8-F01B-1EEA-5D78A59CA7CD}"/>
              </a:ext>
            </a:extLst>
          </p:cNvPr>
          <p:cNvGraphicFramePr>
            <a:graphicFrameLocks noGrp="1"/>
          </p:cNvGraphicFramePr>
          <p:nvPr>
            <p:extLst>
              <p:ext uri="{D42A27DB-BD31-4B8C-83A1-F6EECF244321}">
                <p14:modId xmlns:p14="http://schemas.microsoft.com/office/powerpoint/2010/main" val="2559668458"/>
              </p:ext>
            </p:extLst>
          </p:nvPr>
        </p:nvGraphicFramePr>
        <p:xfrm>
          <a:off x="1661652" y="1418767"/>
          <a:ext cx="9458632" cy="3746146"/>
        </p:xfrm>
        <a:graphic>
          <a:graphicData uri="http://schemas.openxmlformats.org/drawingml/2006/table">
            <a:tbl>
              <a:tblPr firstRow="1" bandRow="1">
                <a:tableStyleId>{5C22544A-7EE6-4342-B048-85BDC9FD1C3A}</a:tableStyleId>
              </a:tblPr>
              <a:tblGrid>
                <a:gridCol w="1425677">
                  <a:extLst>
                    <a:ext uri="{9D8B030D-6E8A-4147-A177-3AD203B41FA5}">
                      <a16:colId xmlns:a16="http://schemas.microsoft.com/office/drawing/2014/main" val="1217395348"/>
                    </a:ext>
                  </a:extLst>
                </a:gridCol>
                <a:gridCol w="1327355">
                  <a:extLst>
                    <a:ext uri="{9D8B030D-6E8A-4147-A177-3AD203B41FA5}">
                      <a16:colId xmlns:a16="http://schemas.microsoft.com/office/drawing/2014/main" val="3399770197"/>
                    </a:ext>
                  </a:extLst>
                </a:gridCol>
                <a:gridCol w="1907458">
                  <a:extLst>
                    <a:ext uri="{9D8B030D-6E8A-4147-A177-3AD203B41FA5}">
                      <a16:colId xmlns:a16="http://schemas.microsoft.com/office/drawing/2014/main" val="2476174667"/>
                    </a:ext>
                  </a:extLst>
                </a:gridCol>
                <a:gridCol w="1592826">
                  <a:extLst>
                    <a:ext uri="{9D8B030D-6E8A-4147-A177-3AD203B41FA5}">
                      <a16:colId xmlns:a16="http://schemas.microsoft.com/office/drawing/2014/main" val="297111450"/>
                    </a:ext>
                  </a:extLst>
                </a:gridCol>
                <a:gridCol w="1317522">
                  <a:extLst>
                    <a:ext uri="{9D8B030D-6E8A-4147-A177-3AD203B41FA5}">
                      <a16:colId xmlns:a16="http://schemas.microsoft.com/office/drawing/2014/main" val="1770933840"/>
                    </a:ext>
                  </a:extLst>
                </a:gridCol>
                <a:gridCol w="1887794">
                  <a:extLst>
                    <a:ext uri="{9D8B030D-6E8A-4147-A177-3AD203B41FA5}">
                      <a16:colId xmlns:a16="http://schemas.microsoft.com/office/drawing/2014/main" val="1691428205"/>
                    </a:ext>
                  </a:extLst>
                </a:gridCol>
              </a:tblGrid>
              <a:tr h="637186">
                <a:tc>
                  <a:txBody>
                    <a:bodyPr/>
                    <a:lstStyle/>
                    <a:p>
                      <a:pPr algn="ctr"/>
                      <a:r>
                        <a:rPr lang="en-US" b="0" dirty="0">
                          <a:solidFill>
                            <a:schemeClr val="tx1"/>
                          </a:solidFill>
                        </a:rPr>
                        <a:t>Paper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Pros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Cons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6142533"/>
                  </a:ext>
                </a:extLst>
              </a:tr>
              <a:tr h="2868070">
                <a:tc>
                  <a:txBody>
                    <a:bodyPr/>
                    <a:lstStyle/>
                    <a:p>
                      <a:r>
                        <a:rPr lang="en-US" b="0" dirty="0">
                          <a:solidFill>
                            <a:schemeClr val="tx1"/>
                          </a:solidFill>
                        </a:rPr>
                        <a:t>Hands Deep in Deep Learning for Hand Pose Estimation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2016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Using LRF to detect the hand. Using the CNN model to predict the position of the knuckles.</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Euclidean distance between the predicted result of the knuckle and the actual measurement</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execution time is fast and the accuracy is 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Require labeled dataset and 3D locations for training. </a:t>
                      </a:r>
                    </a:p>
                    <a:p>
                      <a:r>
                        <a:rPr lang="en-US" b="0" dirty="0">
                          <a:solidFill>
                            <a:schemeClr val="tx1"/>
                          </a:solidFill>
                        </a:rPr>
                        <a:t>When the pixel in the image is not available due to the brightness effect, the result will be inaccurate.</a:t>
                      </a:r>
                    </a:p>
                    <a:p>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2546723"/>
                  </a:ext>
                </a:extLst>
              </a:tr>
            </a:tbl>
          </a:graphicData>
        </a:graphic>
      </p:graphicFrame>
    </p:spTree>
    <p:extLst>
      <p:ext uri="{BB962C8B-B14F-4D97-AF65-F5344CB8AC3E}">
        <p14:creationId xmlns:p14="http://schemas.microsoft.com/office/powerpoint/2010/main" val="1616164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8">
            <a:extLst>
              <a:ext uri="{FF2B5EF4-FFF2-40B4-BE49-F238E27FC236}">
                <a16:creationId xmlns:a16="http://schemas.microsoft.com/office/drawing/2014/main" id="{6AEF74C5-C71E-78E6-5144-CC0900B49FC1}"/>
              </a:ext>
            </a:extLst>
          </p:cNvPr>
          <p:cNvGraphicFramePr>
            <a:graphicFrameLocks noGrp="1"/>
          </p:cNvGraphicFramePr>
          <p:nvPr>
            <p:extLst>
              <p:ext uri="{D42A27DB-BD31-4B8C-83A1-F6EECF244321}">
                <p14:modId xmlns:p14="http://schemas.microsoft.com/office/powerpoint/2010/main" val="2467840108"/>
              </p:ext>
            </p:extLst>
          </p:nvPr>
        </p:nvGraphicFramePr>
        <p:xfrm>
          <a:off x="1543665" y="773233"/>
          <a:ext cx="9773263" cy="4294786"/>
        </p:xfrm>
        <a:graphic>
          <a:graphicData uri="http://schemas.openxmlformats.org/drawingml/2006/table">
            <a:tbl>
              <a:tblPr firstRow="1" bandRow="1">
                <a:tableStyleId>{5C22544A-7EE6-4342-B048-85BDC9FD1C3A}</a:tableStyleId>
              </a:tblPr>
              <a:tblGrid>
                <a:gridCol w="1415844">
                  <a:extLst>
                    <a:ext uri="{9D8B030D-6E8A-4147-A177-3AD203B41FA5}">
                      <a16:colId xmlns:a16="http://schemas.microsoft.com/office/drawing/2014/main" val="1217395348"/>
                    </a:ext>
                  </a:extLst>
                </a:gridCol>
                <a:gridCol w="1327355">
                  <a:extLst>
                    <a:ext uri="{9D8B030D-6E8A-4147-A177-3AD203B41FA5}">
                      <a16:colId xmlns:a16="http://schemas.microsoft.com/office/drawing/2014/main" val="3399770197"/>
                    </a:ext>
                  </a:extLst>
                </a:gridCol>
                <a:gridCol w="2025445">
                  <a:extLst>
                    <a:ext uri="{9D8B030D-6E8A-4147-A177-3AD203B41FA5}">
                      <a16:colId xmlns:a16="http://schemas.microsoft.com/office/drawing/2014/main" val="2476174667"/>
                    </a:ext>
                  </a:extLst>
                </a:gridCol>
                <a:gridCol w="1297858">
                  <a:extLst>
                    <a:ext uri="{9D8B030D-6E8A-4147-A177-3AD203B41FA5}">
                      <a16:colId xmlns:a16="http://schemas.microsoft.com/office/drawing/2014/main" val="297111450"/>
                    </a:ext>
                  </a:extLst>
                </a:gridCol>
                <a:gridCol w="1907458">
                  <a:extLst>
                    <a:ext uri="{9D8B030D-6E8A-4147-A177-3AD203B41FA5}">
                      <a16:colId xmlns:a16="http://schemas.microsoft.com/office/drawing/2014/main" val="1770933840"/>
                    </a:ext>
                  </a:extLst>
                </a:gridCol>
                <a:gridCol w="1799303">
                  <a:extLst>
                    <a:ext uri="{9D8B030D-6E8A-4147-A177-3AD203B41FA5}">
                      <a16:colId xmlns:a16="http://schemas.microsoft.com/office/drawing/2014/main" val="1691428205"/>
                    </a:ext>
                  </a:extLst>
                </a:gridCol>
              </a:tblGrid>
              <a:tr h="637186">
                <a:tc>
                  <a:txBody>
                    <a:bodyPr/>
                    <a:lstStyle/>
                    <a:p>
                      <a:pPr algn="ctr"/>
                      <a:r>
                        <a:rPr lang="en-US" b="0" dirty="0">
                          <a:solidFill>
                            <a:schemeClr val="tx1"/>
                          </a:solidFill>
                        </a:rPr>
                        <a:t>Paper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Pros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Cons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6142533"/>
                  </a:ext>
                </a:extLst>
              </a:tr>
              <a:tr h="2604593">
                <a:tc>
                  <a:txBody>
                    <a:bodyPr/>
                    <a:lstStyle/>
                    <a:p>
                      <a:r>
                        <a:rPr lang="en-US" sz="1800" b="0" i="0" u="none" strike="noStrike" kern="1200" dirty="0">
                          <a:solidFill>
                            <a:schemeClr val="dk1"/>
                          </a:solidFill>
                          <a:effectLst/>
                          <a:latin typeface="+mn-lt"/>
                          <a:ea typeface="+mn-ea"/>
                          <a:cs typeface="+mn-cs"/>
                        </a:rPr>
                        <a:t>3D </a:t>
                      </a:r>
                      <a:r>
                        <a:rPr lang="en-US" sz="1800" b="0" i="0" u="none" strike="noStrike" kern="1200" dirty="0" err="1">
                          <a:solidFill>
                            <a:schemeClr val="dk1"/>
                          </a:solidFill>
                          <a:effectLst/>
                          <a:latin typeface="+mn-lt"/>
                          <a:ea typeface="+mn-ea"/>
                          <a:cs typeface="+mn-cs"/>
                        </a:rPr>
                        <a:t>Convolut-ional</a:t>
                      </a:r>
                      <a:r>
                        <a:rPr lang="en-US" sz="1800" b="0" i="0" u="none" strike="noStrike" kern="1200" dirty="0">
                          <a:solidFill>
                            <a:schemeClr val="dk1"/>
                          </a:solidFill>
                          <a:effectLst/>
                          <a:latin typeface="+mn-lt"/>
                          <a:ea typeface="+mn-ea"/>
                          <a:cs typeface="+mn-cs"/>
                        </a:rPr>
                        <a:t> Neural Networks for Efficient and Robust Hand Pose Estimation f-rom Single Depth Images</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2017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ase"/>
                      <a:r>
                        <a:rPr lang="en-US" dirty="0"/>
                        <a:t>Create cubes 3D hand representations from deep image​Using 3layer network architecture convolutional 3D connected.​ Enhance  3D data by rotating and stretching point clouds hands in 3D space.</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ase"/>
                      <a:r>
                        <a:rPr lang="en-US" sz="1800" b="0" i="0" u="none" strike="noStrike" kern="1200" dirty="0">
                          <a:solidFill>
                            <a:schemeClr val="dk1"/>
                          </a:solidFill>
                          <a:effectLst/>
                          <a:latin typeface="+mn-lt"/>
                          <a:ea typeface="+mn-ea"/>
                          <a:cs typeface="+mn-cs"/>
                        </a:rPr>
                        <a:t>Error </a:t>
                      </a:r>
                      <a:r>
                        <a:rPr lang="en-US" sz="1800" b="0" i="0" u="none" strike="noStrike" kern="1200" dirty="0" err="1">
                          <a:solidFill>
                            <a:schemeClr val="dk1"/>
                          </a:solidFill>
                          <a:effectLst/>
                          <a:latin typeface="+mn-lt"/>
                          <a:ea typeface="+mn-ea"/>
                          <a:cs typeface="+mn-cs"/>
                        </a:rPr>
                        <a:t>Euclide</a:t>
                      </a:r>
                      <a:r>
                        <a:rPr lang="en-US" sz="1800" b="0" i="0" u="none" strike="noStrike" kern="1200" dirty="0">
                          <a:solidFill>
                            <a:schemeClr val="dk1"/>
                          </a:solidFill>
                          <a:effectLst/>
                          <a:latin typeface="+mn-lt"/>
                          <a:ea typeface="+mn-ea"/>
                          <a:cs typeface="+mn-cs"/>
                        </a:rPr>
                        <a:t> Distance</a:t>
                      </a:r>
                      <a:endParaRPr lang="en-US" sz="18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Get quick results in real time.​ Applicable on multiple data variations with different hand sizes thanks to 3D data enhancement on the training dataset.​</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High computational complexity depends on the resolution.</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2546723"/>
                  </a:ext>
                </a:extLst>
              </a:tr>
            </a:tbl>
          </a:graphicData>
        </a:graphic>
      </p:graphicFrame>
    </p:spTree>
    <p:extLst>
      <p:ext uri="{BB962C8B-B14F-4D97-AF65-F5344CB8AC3E}">
        <p14:creationId xmlns:p14="http://schemas.microsoft.com/office/powerpoint/2010/main" val="14123896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7FFC280-2A67-FCF0-4365-8FAFCB783C62}"/>
              </a:ext>
            </a:extLst>
          </p:cNvPr>
          <p:cNvGraphicFramePr>
            <a:graphicFrameLocks noGrp="1"/>
          </p:cNvGraphicFramePr>
          <p:nvPr>
            <p:extLst>
              <p:ext uri="{D42A27DB-BD31-4B8C-83A1-F6EECF244321}">
                <p14:modId xmlns:p14="http://schemas.microsoft.com/office/powerpoint/2010/main" val="1162846038"/>
              </p:ext>
            </p:extLst>
          </p:nvPr>
        </p:nvGraphicFramePr>
        <p:xfrm>
          <a:off x="1303506" y="1255354"/>
          <a:ext cx="10045376" cy="3746146"/>
        </p:xfrm>
        <a:graphic>
          <a:graphicData uri="http://schemas.openxmlformats.org/drawingml/2006/table">
            <a:tbl>
              <a:tblPr firstRow="1" bandRow="1">
                <a:tableStyleId>{5C22544A-7EE6-4342-B048-85BDC9FD1C3A}</a:tableStyleId>
              </a:tblPr>
              <a:tblGrid>
                <a:gridCol w="1687957">
                  <a:extLst>
                    <a:ext uri="{9D8B030D-6E8A-4147-A177-3AD203B41FA5}">
                      <a16:colId xmlns:a16="http://schemas.microsoft.com/office/drawing/2014/main" val="3447712311"/>
                    </a:ext>
                  </a:extLst>
                </a:gridCol>
                <a:gridCol w="1327355">
                  <a:extLst>
                    <a:ext uri="{9D8B030D-6E8A-4147-A177-3AD203B41FA5}">
                      <a16:colId xmlns:a16="http://schemas.microsoft.com/office/drawing/2014/main" val="3586003772"/>
                    </a:ext>
                  </a:extLst>
                </a:gridCol>
                <a:gridCol w="2025445">
                  <a:extLst>
                    <a:ext uri="{9D8B030D-6E8A-4147-A177-3AD203B41FA5}">
                      <a16:colId xmlns:a16="http://schemas.microsoft.com/office/drawing/2014/main" val="207700347"/>
                    </a:ext>
                  </a:extLst>
                </a:gridCol>
                <a:gridCol w="1297858">
                  <a:extLst>
                    <a:ext uri="{9D8B030D-6E8A-4147-A177-3AD203B41FA5}">
                      <a16:colId xmlns:a16="http://schemas.microsoft.com/office/drawing/2014/main" val="1526792945"/>
                    </a:ext>
                  </a:extLst>
                </a:gridCol>
                <a:gridCol w="1907458">
                  <a:extLst>
                    <a:ext uri="{9D8B030D-6E8A-4147-A177-3AD203B41FA5}">
                      <a16:colId xmlns:a16="http://schemas.microsoft.com/office/drawing/2014/main" val="3054488930"/>
                    </a:ext>
                  </a:extLst>
                </a:gridCol>
                <a:gridCol w="1799303">
                  <a:extLst>
                    <a:ext uri="{9D8B030D-6E8A-4147-A177-3AD203B41FA5}">
                      <a16:colId xmlns:a16="http://schemas.microsoft.com/office/drawing/2014/main" val="1442204086"/>
                    </a:ext>
                  </a:extLst>
                </a:gridCol>
              </a:tblGrid>
              <a:tr h="637186">
                <a:tc>
                  <a:txBody>
                    <a:bodyPr/>
                    <a:lstStyle/>
                    <a:p>
                      <a:pPr algn="ctr"/>
                      <a:r>
                        <a:rPr lang="en-US" b="0" dirty="0">
                          <a:solidFill>
                            <a:schemeClr val="tx1"/>
                          </a:solidFill>
                        </a:rPr>
                        <a:t>Paper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Pros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Cons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7015658"/>
                  </a:ext>
                </a:extLst>
              </a:tr>
              <a:tr h="2604593">
                <a:tc>
                  <a:txBody>
                    <a:bodyPr/>
                    <a:lstStyle/>
                    <a:p>
                      <a:r>
                        <a:rPr lang="en-US" sz="1800" b="0" i="0" u="none" strike="noStrike" kern="1200" dirty="0">
                          <a:solidFill>
                            <a:schemeClr val="dk1"/>
                          </a:solidFill>
                          <a:effectLst/>
                          <a:latin typeface="+mn-lt"/>
                          <a:ea typeface="+mn-ea"/>
                          <a:cs typeface="+mn-cs"/>
                        </a:rPr>
                        <a:t>Hand </a:t>
                      </a:r>
                      <a:r>
                        <a:rPr lang="en-US" sz="1800" b="0" i="0" u="none" strike="noStrike" kern="1200" dirty="0" err="1">
                          <a:solidFill>
                            <a:schemeClr val="dk1"/>
                          </a:solidFill>
                          <a:effectLst/>
                          <a:latin typeface="+mn-lt"/>
                          <a:ea typeface="+mn-ea"/>
                          <a:cs typeface="+mn-cs"/>
                        </a:rPr>
                        <a:t>PointNet</a:t>
                      </a:r>
                      <a:r>
                        <a:rPr lang="en-US" sz="1800" b="0" i="0" u="none" strike="noStrike" kern="1200" dirty="0">
                          <a:solidFill>
                            <a:schemeClr val="dk1"/>
                          </a:solidFill>
                          <a:effectLst/>
                          <a:latin typeface="+mn-lt"/>
                          <a:ea typeface="+mn-ea"/>
                          <a:cs typeface="+mn-cs"/>
                        </a:rPr>
                        <a:t>: 3D Hand Pose Estimation using Point Sets </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Extract distinguishing features using </a:t>
                      </a:r>
                      <a:r>
                        <a:rPr lang="en-US" dirty="0" err="1"/>
                        <a:t>PointNet</a:t>
                      </a:r>
                      <a:r>
                        <a:rPr lang="en-US" dirty="0"/>
                        <a:t>​ OBB-based point cloud normalization​ Construction of hand posture regression network Re-screen the fingertips.</a:t>
                      </a:r>
                      <a:endParaRPr lang="en-US" b="0"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ase"/>
                      <a:r>
                        <a:rPr lang="en-US" sz="1800" b="0" i="0" u="none" strike="noStrike" kern="1200" dirty="0">
                          <a:solidFill>
                            <a:schemeClr val="dk1"/>
                          </a:solidFill>
                          <a:effectLst/>
                          <a:latin typeface="+mn-lt"/>
                          <a:ea typeface="+mn-ea"/>
                          <a:cs typeface="+mn-cs"/>
                        </a:rPr>
                        <a:t>Error </a:t>
                      </a:r>
                      <a:r>
                        <a:rPr lang="en-US" sz="1800" b="0" i="0" u="none" strike="noStrike" kern="1200" dirty="0" err="1">
                          <a:solidFill>
                            <a:schemeClr val="dk1"/>
                          </a:solidFill>
                          <a:effectLst/>
                          <a:latin typeface="+mn-lt"/>
                          <a:ea typeface="+mn-ea"/>
                          <a:cs typeface="+mn-cs"/>
                        </a:rPr>
                        <a:t>Euclide</a:t>
                      </a:r>
                      <a:r>
                        <a:rPr lang="en-US" sz="1800" b="0" i="0" u="none" strike="noStrike" kern="1200" dirty="0">
                          <a:solidFill>
                            <a:schemeClr val="dk1"/>
                          </a:solidFill>
                          <a:effectLst/>
                          <a:latin typeface="+mn-lt"/>
                          <a:ea typeface="+mn-ea"/>
                          <a:cs typeface="+mn-cs"/>
                        </a:rPr>
                        <a:t> Distance</a:t>
                      </a:r>
                      <a:endParaRPr lang="en-US" sz="18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Get quick results in real time.​ Applicable on multiple data variations with different hand sizes thanks to 3D data enhancement on the training dataset.</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br>
                        <a:rPr lang="en-US" dirty="0"/>
                      </a:br>
                      <a:r>
                        <a:rPr lang="en-US" sz="1800" b="0" i="0" kern="1200" dirty="0">
                          <a:solidFill>
                            <a:schemeClr val="dk1"/>
                          </a:solidFill>
                          <a:effectLst/>
                          <a:latin typeface="+mn-lt"/>
                          <a:ea typeface="+mn-ea"/>
                          <a:cs typeface="+mn-cs"/>
                        </a:rPr>
                        <a:t>High computational complexity depends on the resolution.</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034753"/>
                  </a:ext>
                </a:extLst>
              </a:tr>
            </a:tbl>
          </a:graphicData>
        </a:graphic>
      </p:graphicFrame>
    </p:spTree>
    <p:extLst>
      <p:ext uri="{BB962C8B-B14F-4D97-AF65-F5344CB8AC3E}">
        <p14:creationId xmlns:p14="http://schemas.microsoft.com/office/powerpoint/2010/main" val="4173996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6A47A7-B43E-4CA8-8AD2-1A0C380A8FB2}"/>
              </a:ext>
            </a:extLst>
          </p:cNvPr>
          <p:cNvSpPr txBox="1"/>
          <p:nvPr/>
        </p:nvSpPr>
        <p:spPr>
          <a:xfrm>
            <a:off x="1090569" y="1496662"/>
            <a:ext cx="9652399" cy="416146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600" dirty="0"/>
              <a:t>Motivation</a:t>
            </a:r>
          </a:p>
          <a:p>
            <a:pPr marL="285750" indent="-285750">
              <a:lnSpc>
                <a:spcPct val="150000"/>
              </a:lnSpc>
              <a:buFont typeface="Arial" panose="020B0604020202020204" pitchFamily="34" charset="0"/>
              <a:buChar char="•"/>
            </a:pPr>
            <a:r>
              <a:rPr lang="en-US" sz="3600" dirty="0"/>
              <a:t>Problem Statement</a:t>
            </a:r>
          </a:p>
          <a:p>
            <a:pPr marL="285750" indent="-285750">
              <a:lnSpc>
                <a:spcPct val="150000"/>
              </a:lnSpc>
              <a:buFont typeface="Arial" panose="020B0604020202020204" pitchFamily="34" charset="0"/>
              <a:buChar char="•"/>
            </a:pPr>
            <a:r>
              <a:rPr lang="en-US" sz="3600" dirty="0"/>
              <a:t>Related Work</a:t>
            </a:r>
          </a:p>
          <a:p>
            <a:pPr marL="285750" indent="-285750">
              <a:lnSpc>
                <a:spcPct val="150000"/>
              </a:lnSpc>
              <a:buFont typeface="Arial" panose="020B0604020202020204" pitchFamily="34" charset="0"/>
              <a:buChar char="•"/>
            </a:pPr>
            <a:endParaRPr lang="en-US" sz="3600" dirty="0"/>
          </a:p>
          <a:p>
            <a:pPr>
              <a:lnSpc>
                <a:spcPct val="150000"/>
              </a:lnSpc>
            </a:pPr>
            <a:endParaRPr lang="en-US" sz="3600" dirty="0"/>
          </a:p>
        </p:txBody>
      </p:sp>
      <p:sp>
        <p:nvSpPr>
          <p:cNvPr id="3" name="TextBox 2">
            <a:extLst>
              <a:ext uri="{FF2B5EF4-FFF2-40B4-BE49-F238E27FC236}">
                <a16:creationId xmlns:a16="http://schemas.microsoft.com/office/drawing/2014/main" id="{365D4D9E-7599-4E62-961F-4696B126731D}"/>
              </a:ext>
            </a:extLst>
          </p:cNvPr>
          <p:cNvSpPr txBox="1"/>
          <p:nvPr/>
        </p:nvSpPr>
        <p:spPr>
          <a:xfrm>
            <a:off x="1090569" y="327171"/>
            <a:ext cx="8649049" cy="584775"/>
          </a:xfrm>
          <a:prstGeom prst="rect">
            <a:avLst/>
          </a:prstGeom>
          <a:noFill/>
        </p:spPr>
        <p:txBody>
          <a:bodyPr wrap="square" rtlCol="0">
            <a:spAutoFit/>
          </a:bodyPr>
          <a:lstStyle/>
          <a:p>
            <a:r>
              <a:rPr lang="en-US" sz="3200" b="1" dirty="0"/>
              <a:t>CONTENT</a:t>
            </a:r>
          </a:p>
        </p:txBody>
      </p:sp>
    </p:spTree>
    <p:extLst>
      <p:ext uri="{BB962C8B-B14F-4D97-AF65-F5344CB8AC3E}">
        <p14:creationId xmlns:p14="http://schemas.microsoft.com/office/powerpoint/2010/main" val="1516475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F3D3C752-61FD-E73E-F7B5-C1C4F8CC1D07}"/>
              </a:ext>
            </a:extLst>
          </p:cNvPr>
          <p:cNvGraphicFramePr>
            <a:graphicFrameLocks noGrp="1"/>
          </p:cNvGraphicFramePr>
          <p:nvPr>
            <p:extLst>
              <p:ext uri="{D42A27DB-BD31-4B8C-83A1-F6EECF244321}">
                <p14:modId xmlns:p14="http://schemas.microsoft.com/office/powerpoint/2010/main" val="1382418887"/>
              </p:ext>
            </p:extLst>
          </p:nvPr>
        </p:nvGraphicFramePr>
        <p:xfrm>
          <a:off x="1435510" y="1078373"/>
          <a:ext cx="10315503" cy="3746146"/>
        </p:xfrm>
        <a:graphic>
          <a:graphicData uri="http://schemas.openxmlformats.org/drawingml/2006/table">
            <a:tbl>
              <a:tblPr firstRow="1" bandRow="1">
                <a:tableStyleId>{5C22544A-7EE6-4342-B048-85BDC9FD1C3A}</a:tableStyleId>
              </a:tblPr>
              <a:tblGrid>
                <a:gridCol w="1494397">
                  <a:extLst>
                    <a:ext uri="{9D8B030D-6E8A-4147-A177-3AD203B41FA5}">
                      <a16:colId xmlns:a16="http://schemas.microsoft.com/office/drawing/2014/main" val="3447712311"/>
                    </a:ext>
                  </a:extLst>
                </a:gridCol>
                <a:gridCol w="1029250">
                  <a:extLst>
                    <a:ext uri="{9D8B030D-6E8A-4147-A177-3AD203B41FA5}">
                      <a16:colId xmlns:a16="http://schemas.microsoft.com/office/drawing/2014/main" val="3586003772"/>
                    </a:ext>
                  </a:extLst>
                </a:gridCol>
                <a:gridCol w="2509571">
                  <a:extLst>
                    <a:ext uri="{9D8B030D-6E8A-4147-A177-3AD203B41FA5}">
                      <a16:colId xmlns:a16="http://schemas.microsoft.com/office/drawing/2014/main" val="207700347"/>
                    </a:ext>
                  </a:extLst>
                </a:gridCol>
                <a:gridCol w="1691578">
                  <a:extLst>
                    <a:ext uri="{9D8B030D-6E8A-4147-A177-3AD203B41FA5}">
                      <a16:colId xmlns:a16="http://schemas.microsoft.com/office/drawing/2014/main" val="1526792945"/>
                    </a:ext>
                  </a:extLst>
                </a:gridCol>
                <a:gridCol w="1878639">
                  <a:extLst>
                    <a:ext uri="{9D8B030D-6E8A-4147-A177-3AD203B41FA5}">
                      <a16:colId xmlns:a16="http://schemas.microsoft.com/office/drawing/2014/main" val="3054488930"/>
                    </a:ext>
                  </a:extLst>
                </a:gridCol>
                <a:gridCol w="1712068">
                  <a:extLst>
                    <a:ext uri="{9D8B030D-6E8A-4147-A177-3AD203B41FA5}">
                      <a16:colId xmlns:a16="http://schemas.microsoft.com/office/drawing/2014/main" val="1442204086"/>
                    </a:ext>
                  </a:extLst>
                </a:gridCol>
              </a:tblGrid>
              <a:tr h="637186">
                <a:tc>
                  <a:txBody>
                    <a:bodyPr/>
                    <a:lstStyle/>
                    <a:p>
                      <a:pPr algn="ctr"/>
                      <a:r>
                        <a:rPr lang="en-US" b="0" dirty="0">
                          <a:solidFill>
                            <a:schemeClr val="tx1"/>
                          </a:solidFill>
                        </a:rPr>
                        <a:t>Paper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Pros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Cons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7015658"/>
                  </a:ext>
                </a:extLst>
              </a:tr>
              <a:tr h="2604593">
                <a:tc>
                  <a:txBody>
                    <a:bodyPr/>
                    <a:lstStyle/>
                    <a:p>
                      <a:r>
                        <a:rPr lang="en-US" sz="1800" b="0" i="0" u="none" strike="noStrike" kern="1200" dirty="0">
                          <a:solidFill>
                            <a:schemeClr val="dk1"/>
                          </a:solidFill>
                          <a:effectLst/>
                          <a:latin typeface="+mn-lt"/>
                          <a:ea typeface="+mn-ea"/>
                          <a:cs typeface="+mn-cs"/>
                        </a:rPr>
                        <a:t>The joint locations of the hand pose using deep networks</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2019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Depth-based hand posture estimation through CNN neural network and Resnet50 model.</a:t>
                      </a:r>
                      <a:endParaRPr lang="en-US" b="0"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ase"/>
                      <a:r>
                        <a:rPr lang="en-US" dirty="0"/>
                        <a:t>Measure on available data sets, containing hand frames, finger gestures to assess the accuracy of the method. </a:t>
                      </a:r>
                    </a:p>
                    <a:p>
                      <a:pPr rtl="0" fontAlgn="base"/>
                      <a:r>
                        <a:rPr lang="en-US" dirty="0"/>
                        <a:t>ICVL Dataset ​ MSRA Dataset ​ NYU dataset</a:t>
                      </a:r>
                      <a:r>
                        <a:rPr lang="vi-VN" sz="1800" b="0" i="0" kern="1200" dirty="0">
                          <a:solidFill>
                            <a:schemeClr val="dk1"/>
                          </a:solidFill>
                          <a:effectLst/>
                          <a:latin typeface="Calibri" panose="020F0502020204030204" pitchFamily="34" charset="0"/>
                          <a:ea typeface="+mn-ea"/>
                          <a:cs typeface="Calibri" panose="020F0502020204030204" pitchFamily="34" charset="0"/>
                        </a:rPr>
                        <a:t> </a:t>
                      </a:r>
                      <a:endParaRPr lang="en-US" sz="1800" b="0" i="0" kern="1200" dirty="0">
                        <a:solidFill>
                          <a:schemeClr val="dk1"/>
                        </a:solidFill>
                        <a:effectLst/>
                        <a:latin typeface="Calibri" panose="020F0502020204030204" pitchFamily="34" charset="0"/>
                        <a:ea typeface="+mn-ea"/>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Avoid lost 3D spatial information in 2D heatmap Encode the point cloud in 3D representing the volume of the hand and use the 3D CNN for direct regression of the 3D hand posture</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High computational complexity depends on resolution</a:t>
                      </a:r>
                      <a:r>
                        <a:rPr lang="en-US" b="0"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034753"/>
                  </a:ext>
                </a:extLst>
              </a:tr>
            </a:tbl>
          </a:graphicData>
        </a:graphic>
      </p:graphicFrame>
    </p:spTree>
    <p:extLst>
      <p:ext uri="{BB962C8B-B14F-4D97-AF65-F5344CB8AC3E}">
        <p14:creationId xmlns:p14="http://schemas.microsoft.com/office/powerpoint/2010/main" val="198486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3EE3CD9C-D84B-B0F1-FBD1-ED68547C42BD}"/>
              </a:ext>
            </a:extLst>
          </p:cNvPr>
          <p:cNvGraphicFramePr>
            <a:graphicFrameLocks noGrp="1"/>
          </p:cNvGraphicFramePr>
          <p:nvPr>
            <p:extLst>
              <p:ext uri="{D42A27DB-BD31-4B8C-83A1-F6EECF244321}">
                <p14:modId xmlns:p14="http://schemas.microsoft.com/office/powerpoint/2010/main" val="3702358265"/>
              </p:ext>
            </p:extLst>
          </p:nvPr>
        </p:nvGraphicFramePr>
        <p:xfrm>
          <a:off x="1435510" y="1078373"/>
          <a:ext cx="9773263" cy="3746146"/>
        </p:xfrm>
        <a:graphic>
          <a:graphicData uri="http://schemas.openxmlformats.org/drawingml/2006/table">
            <a:tbl>
              <a:tblPr firstRow="1" bandRow="1">
                <a:tableStyleId>{5C22544A-7EE6-4342-B048-85BDC9FD1C3A}</a:tableStyleId>
              </a:tblPr>
              <a:tblGrid>
                <a:gridCol w="1415844">
                  <a:extLst>
                    <a:ext uri="{9D8B030D-6E8A-4147-A177-3AD203B41FA5}">
                      <a16:colId xmlns:a16="http://schemas.microsoft.com/office/drawing/2014/main" val="3447712311"/>
                    </a:ext>
                  </a:extLst>
                </a:gridCol>
                <a:gridCol w="1327355">
                  <a:extLst>
                    <a:ext uri="{9D8B030D-6E8A-4147-A177-3AD203B41FA5}">
                      <a16:colId xmlns:a16="http://schemas.microsoft.com/office/drawing/2014/main" val="3586003772"/>
                    </a:ext>
                  </a:extLst>
                </a:gridCol>
                <a:gridCol w="2025445">
                  <a:extLst>
                    <a:ext uri="{9D8B030D-6E8A-4147-A177-3AD203B41FA5}">
                      <a16:colId xmlns:a16="http://schemas.microsoft.com/office/drawing/2014/main" val="207700347"/>
                    </a:ext>
                  </a:extLst>
                </a:gridCol>
                <a:gridCol w="1602659">
                  <a:extLst>
                    <a:ext uri="{9D8B030D-6E8A-4147-A177-3AD203B41FA5}">
                      <a16:colId xmlns:a16="http://schemas.microsoft.com/office/drawing/2014/main" val="1526792945"/>
                    </a:ext>
                  </a:extLst>
                </a:gridCol>
                <a:gridCol w="2015613">
                  <a:extLst>
                    <a:ext uri="{9D8B030D-6E8A-4147-A177-3AD203B41FA5}">
                      <a16:colId xmlns:a16="http://schemas.microsoft.com/office/drawing/2014/main" val="3054488930"/>
                    </a:ext>
                  </a:extLst>
                </a:gridCol>
                <a:gridCol w="1386347">
                  <a:extLst>
                    <a:ext uri="{9D8B030D-6E8A-4147-A177-3AD203B41FA5}">
                      <a16:colId xmlns:a16="http://schemas.microsoft.com/office/drawing/2014/main" val="1442204086"/>
                    </a:ext>
                  </a:extLst>
                </a:gridCol>
              </a:tblGrid>
              <a:tr h="637186">
                <a:tc>
                  <a:txBody>
                    <a:bodyPr/>
                    <a:lstStyle/>
                    <a:p>
                      <a:pPr algn="ctr"/>
                      <a:r>
                        <a:rPr lang="en-US" b="0" dirty="0">
                          <a:solidFill>
                            <a:schemeClr val="tx1"/>
                          </a:solidFill>
                        </a:rPr>
                        <a:t>Paper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Pros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solidFill>
                            <a:schemeClr val="tx1"/>
                          </a:solidFill>
                        </a:rPr>
                        <a:t>Cons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7015658"/>
                  </a:ext>
                </a:extLst>
              </a:tr>
              <a:tr h="2604593">
                <a:tc>
                  <a:txBody>
                    <a:bodyPr/>
                    <a:lstStyle/>
                    <a:p>
                      <a:r>
                        <a:rPr lang="en-US" sz="1800" b="0" i="0" u="none" strike="noStrike" kern="1200" dirty="0">
                          <a:solidFill>
                            <a:schemeClr val="dk1"/>
                          </a:solidFill>
                          <a:effectLst/>
                          <a:latin typeface="+mn-lt"/>
                          <a:ea typeface="+mn-ea"/>
                          <a:cs typeface="+mn-cs"/>
                        </a:rPr>
                        <a:t>Fast Monocular Hand Pose Estimation on Embedded Systems</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solidFill>
                            <a:schemeClr val="tx1"/>
                          </a:solidFill>
                        </a:rPr>
                        <a:t>2021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MobileNet</a:t>
                      </a:r>
                      <a:r>
                        <a:rPr lang="en-US" dirty="0"/>
                        <a:t>-SSD model hand detection​ Prediction of hand joint position using Hand Landmark Localization model</a:t>
                      </a:r>
                      <a:endParaRPr lang="en-US" b="0"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ase"/>
                      <a:r>
                        <a:rPr lang="en-US" dirty="0"/>
                        <a:t>Sum squared error (SSE), endpoint error (EPE) and probability of correct score (PCK) within the normalized distance threshold​.</a:t>
                      </a:r>
                      <a:endParaRPr lang="en-US" sz="1800" b="0" i="0" kern="1200" dirty="0">
                        <a:solidFill>
                          <a:schemeClr val="dk1"/>
                        </a:solidFill>
                        <a:effectLst/>
                        <a:latin typeface="Calibri" panose="020F0502020204030204" pitchFamily="34" charset="0"/>
                        <a:ea typeface="+mn-ea"/>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Avoid lost 3D spatial information in 2D heatmap Encode the point cloud in 3D representing the volume of the hand and use the 3D CNN for direct regression of the 3D hand posture</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Requires good and stable equipment.</a:t>
                      </a: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034753"/>
                  </a:ext>
                </a:extLst>
              </a:tr>
            </a:tbl>
          </a:graphicData>
        </a:graphic>
      </p:graphicFrame>
    </p:spTree>
    <p:extLst>
      <p:ext uri="{BB962C8B-B14F-4D97-AF65-F5344CB8AC3E}">
        <p14:creationId xmlns:p14="http://schemas.microsoft.com/office/powerpoint/2010/main" val="3071797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9CF2C-06CE-9E9A-33AF-721BADCEE717}"/>
              </a:ext>
            </a:extLst>
          </p:cNvPr>
          <p:cNvSpPr>
            <a:spLocks noGrp="1"/>
          </p:cNvSpPr>
          <p:nvPr>
            <p:ph type="title"/>
          </p:nvPr>
        </p:nvSpPr>
        <p:spPr>
          <a:xfrm>
            <a:off x="2848259" y="2862182"/>
            <a:ext cx="7433878" cy="1133636"/>
          </a:xfrm>
        </p:spPr>
        <p:txBody>
          <a:bodyPr/>
          <a:lstStyle/>
          <a:p>
            <a:r>
              <a:rPr lang="en-US" b="1" i="0" dirty="0">
                <a:solidFill>
                  <a:srgbClr val="000000"/>
                </a:solidFill>
                <a:effectLst/>
                <a:latin typeface="Times New Roman" panose="02020603050405020304" pitchFamily="18" charset="0"/>
              </a:rPr>
              <a:t>MEDIAPIPE APPROACH</a:t>
            </a:r>
            <a:endParaRPr lang="en-US" dirty="0"/>
          </a:p>
        </p:txBody>
      </p:sp>
    </p:spTree>
    <p:extLst>
      <p:ext uri="{BB962C8B-B14F-4D97-AF65-F5344CB8AC3E}">
        <p14:creationId xmlns:p14="http://schemas.microsoft.com/office/powerpoint/2010/main" val="30413899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
            <a:extLst>
              <a:ext uri="{FF2B5EF4-FFF2-40B4-BE49-F238E27FC236}">
                <a16:creationId xmlns:a16="http://schemas.microsoft.com/office/drawing/2014/main" id="{DAC39E41-E88C-03A1-8FDD-C88862DBD76D}"/>
              </a:ext>
            </a:extLst>
          </p:cNvPr>
          <p:cNvSpPr txBox="1">
            <a:spLocks noGrp="1"/>
          </p:cNvSpPr>
          <p:nvPr>
            <p:ph type="title"/>
          </p:nvPr>
        </p:nvSpPr>
        <p:spPr>
          <a:xfrm>
            <a:off x="1155647" y="374152"/>
            <a:ext cx="10058400" cy="145075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4000" b="1" dirty="0">
                <a:latin typeface="Times New Roman"/>
                <a:cs typeface="Times New Roman"/>
              </a:rPr>
              <a:t>CONTENT:</a:t>
            </a:r>
          </a:p>
          <a:p>
            <a:endParaRPr lang="en-US" sz="3500" b="1" dirty="0">
              <a:latin typeface="Times New Roman"/>
              <a:cs typeface="Times New Roman"/>
            </a:endParaRPr>
          </a:p>
          <a:p>
            <a:r>
              <a:rPr lang="en-US" sz="2500" dirty="0">
                <a:latin typeface="Times New Roman"/>
                <a:cs typeface="Times New Roman"/>
              </a:rPr>
              <a:t>1. Introduction to </a:t>
            </a:r>
            <a:r>
              <a:rPr lang="en-US" sz="2500" dirty="0" err="1">
                <a:latin typeface="Times New Roman"/>
                <a:cs typeface="Times New Roman"/>
              </a:rPr>
              <a:t>Mediapipe</a:t>
            </a:r>
            <a:endParaRPr lang="en-US" sz="2500" dirty="0">
              <a:latin typeface="Times New Roman"/>
              <a:cs typeface="Times New Roman"/>
            </a:endParaRPr>
          </a:p>
          <a:p>
            <a:r>
              <a:rPr lang="en-US" sz="2500" dirty="0">
                <a:latin typeface="Times New Roman"/>
                <a:cs typeface="Times New Roman"/>
              </a:rPr>
              <a:t>2. Datasets</a:t>
            </a:r>
          </a:p>
          <a:p>
            <a:r>
              <a:rPr lang="en-US" sz="2500" dirty="0">
                <a:latin typeface="Times New Roman"/>
                <a:cs typeface="Times New Roman"/>
              </a:rPr>
              <a:t>3. </a:t>
            </a:r>
            <a:r>
              <a:rPr lang="en-US" sz="2500" dirty="0">
                <a:latin typeface="Times New Roman"/>
                <a:ea typeface="+mn-lt"/>
                <a:cs typeface="+mn-lt"/>
              </a:rPr>
              <a:t>Evaluation Metric </a:t>
            </a:r>
          </a:p>
          <a:p>
            <a:r>
              <a:rPr lang="en-US" sz="2500" dirty="0">
                <a:latin typeface="Times New Roman"/>
                <a:ea typeface="+mn-lt"/>
                <a:cs typeface="+mn-lt"/>
              </a:rPr>
              <a:t>4. Architecture </a:t>
            </a:r>
          </a:p>
          <a:p>
            <a:r>
              <a:rPr lang="en-US" sz="2500" dirty="0">
                <a:latin typeface="Times New Roman"/>
                <a:ea typeface="+mn-lt"/>
                <a:cs typeface="+mn-lt"/>
              </a:rPr>
              <a:t>      4.1. Palm detection model</a:t>
            </a:r>
            <a:endParaRPr lang="en-US" sz="2500" dirty="0">
              <a:latin typeface="Times New Roman"/>
              <a:cs typeface="Times New Roman"/>
            </a:endParaRPr>
          </a:p>
          <a:p>
            <a:r>
              <a:rPr lang="en-US" sz="2500" dirty="0">
                <a:latin typeface="Times New Roman"/>
                <a:ea typeface="+mn-lt"/>
                <a:cs typeface="+mn-lt"/>
              </a:rPr>
              <a:t>      4.2. Hand landmark model</a:t>
            </a:r>
          </a:p>
        </p:txBody>
      </p:sp>
    </p:spTree>
    <p:extLst>
      <p:ext uri="{BB962C8B-B14F-4D97-AF65-F5344CB8AC3E}">
        <p14:creationId xmlns:p14="http://schemas.microsoft.com/office/powerpoint/2010/main" val="4288393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Rectangle: Rounded Corners 238">
            <a:extLst>
              <a:ext uri="{FF2B5EF4-FFF2-40B4-BE49-F238E27FC236}">
                <a16:creationId xmlns:a16="http://schemas.microsoft.com/office/drawing/2014/main" id="{AA9F7479-99B2-D055-ABA9-0233F830A315}"/>
              </a:ext>
            </a:extLst>
          </p:cNvPr>
          <p:cNvSpPr/>
          <p:nvPr/>
        </p:nvSpPr>
        <p:spPr>
          <a:xfrm>
            <a:off x="3204882" y="2574552"/>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dirty="0">
                <a:solidFill>
                  <a:schemeClr val="tx1"/>
                </a:solidFill>
                <a:latin typeface="Times New Roman"/>
                <a:cs typeface="Times New Roman"/>
              </a:rPr>
              <a:t>Dataset</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7605992" y="350403"/>
            <a:ext cx="2779058" cy="582706"/>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Natural datasets</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7609193" y="1368537"/>
            <a:ext cx="2566146" cy="51547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Internal datasets</a:t>
            </a:r>
            <a:endParaRPr lang="en-US">
              <a:solidFill>
                <a:schemeClr val="tx1"/>
              </a:solidFill>
            </a:endParaRPr>
          </a:p>
        </p:txBody>
      </p:sp>
      <p:sp>
        <p:nvSpPr>
          <p:cNvPr id="242" name="Rectangle: Rounded Corners 241">
            <a:extLst>
              <a:ext uri="{FF2B5EF4-FFF2-40B4-BE49-F238E27FC236}">
                <a16:creationId xmlns:a16="http://schemas.microsoft.com/office/drawing/2014/main" id="{8F7846D8-A711-0303-17ED-78E71344D1E9}"/>
              </a:ext>
            </a:extLst>
          </p:cNvPr>
          <p:cNvSpPr/>
          <p:nvPr/>
        </p:nvSpPr>
        <p:spPr>
          <a:xfrm>
            <a:off x="7609192" y="2405443"/>
            <a:ext cx="2835087" cy="57150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Aggregate datasets</a:t>
            </a:r>
            <a:endParaRPr lang="en-US"/>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5277410" y="745753"/>
            <a:ext cx="2337546" cy="23913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flipV="1">
            <a:off x="5322961" y="1658960"/>
            <a:ext cx="2293887" cy="147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E793C95D-BC37-B364-81FD-C3462D4BF24A}"/>
              </a:ext>
            </a:extLst>
          </p:cNvPr>
          <p:cNvCxnSpPr>
            <a:cxnSpLocks/>
          </p:cNvCxnSpPr>
          <p:nvPr/>
        </p:nvCxnSpPr>
        <p:spPr>
          <a:xfrm flipV="1">
            <a:off x="5307097" y="2687280"/>
            <a:ext cx="2282680" cy="4656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6CA53060-3C80-51B0-A2A5-522CD06F768F}"/>
              </a:ext>
            </a:extLst>
          </p:cNvPr>
          <p:cNvSpPr/>
          <p:nvPr/>
        </p:nvSpPr>
        <p:spPr>
          <a:xfrm>
            <a:off x="7609191" y="3614952"/>
            <a:ext cx="2566146" cy="51547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Palm </a:t>
            </a:r>
            <a:r>
              <a:rPr lang="en-US" sz="2500" err="1">
                <a:solidFill>
                  <a:schemeClr val="tx1"/>
                </a:solidFill>
                <a:latin typeface="Times New Roman"/>
                <a:cs typeface="Times New Roman"/>
              </a:rPr>
              <a:t>dectector</a:t>
            </a:r>
          </a:p>
        </p:txBody>
      </p:sp>
      <p:sp>
        <p:nvSpPr>
          <p:cNvPr id="4" name="Rectangle: Rounded Corners 3">
            <a:extLst>
              <a:ext uri="{FF2B5EF4-FFF2-40B4-BE49-F238E27FC236}">
                <a16:creationId xmlns:a16="http://schemas.microsoft.com/office/drawing/2014/main" id="{25EF0879-AA86-B43F-E904-ABA7473A933F}"/>
              </a:ext>
            </a:extLst>
          </p:cNvPr>
          <p:cNvSpPr/>
          <p:nvPr/>
        </p:nvSpPr>
        <p:spPr>
          <a:xfrm>
            <a:off x="7609191" y="4861861"/>
            <a:ext cx="3150017" cy="51547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Hand landmark model</a:t>
            </a:r>
          </a:p>
        </p:txBody>
      </p:sp>
      <p:cxnSp>
        <p:nvCxnSpPr>
          <p:cNvPr id="5" name="Straight Arrow Connector 4">
            <a:extLst>
              <a:ext uri="{FF2B5EF4-FFF2-40B4-BE49-F238E27FC236}">
                <a16:creationId xmlns:a16="http://schemas.microsoft.com/office/drawing/2014/main" id="{B96A82B5-C80C-49FE-6447-11B7A600F377}"/>
              </a:ext>
            </a:extLst>
          </p:cNvPr>
          <p:cNvCxnSpPr>
            <a:cxnSpLocks/>
          </p:cNvCxnSpPr>
          <p:nvPr/>
        </p:nvCxnSpPr>
        <p:spPr>
          <a:xfrm>
            <a:off x="5326889" y="3143055"/>
            <a:ext cx="2252992" cy="7416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CB1ED8EB-708D-0CC7-391B-6F6458AB1B19}"/>
              </a:ext>
            </a:extLst>
          </p:cNvPr>
          <p:cNvCxnSpPr>
            <a:cxnSpLocks/>
          </p:cNvCxnSpPr>
          <p:nvPr/>
        </p:nvCxnSpPr>
        <p:spPr>
          <a:xfrm>
            <a:off x="5277408" y="3133159"/>
            <a:ext cx="2302472" cy="20281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44D761DE-BA1E-6BB7-F968-F2FF9A619AD6}"/>
              </a:ext>
            </a:extLst>
          </p:cNvPr>
          <p:cNvSpPr/>
          <p:nvPr/>
        </p:nvSpPr>
        <p:spPr>
          <a:xfrm>
            <a:off x="7609190" y="5950431"/>
            <a:ext cx="3150017" cy="51547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Hand presence</a:t>
            </a:r>
          </a:p>
        </p:txBody>
      </p:sp>
      <p:cxnSp>
        <p:nvCxnSpPr>
          <p:cNvPr id="9" name="Straight Arrow Connector 8">
            <a:extLst>
              <a:ext uri="{FF2B5EF4-FFF2-40B4-BE49-F238E27FC236}">
                <a16:creationId xmlns:a16="http://schemas.microsoft.com/office/drawing/2014/main" id="{42FA2C63-0663-5272-4761-6952F6CC24E5}"/>
              </a:ext>
            </a:extLst>
          </p:cNvPr>
          <p:cNvCxnSpPr>
            <a:cxnSpLocks/>
          </p:cNvCxnSpPr>
          <p:nvPr/>
        </p:nvCxnSpPr>
        <p:spPr>
          <a:xfrm>
            <a:off x="5277408" y="3123263"/>
            <a:ext cx="2322264" cy="30672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B490F0A4-0D3D-D406-BF6B-CA0C790B0048}"/>
              </a:ext>
            </a:extLst>
          </p:cNvPr>
          <p:cNvSpPr>
            <a:spLocks noGrp="1"/>
          </p:cNvSpPr>
          <p:nvPr>
            <p:ph type="title"/>
          </p:nvPr>
        </p:nvSpPr>
        <p:spPr>
          <a:xfrm>
            <a:off x="1259018" y="323174"/>
            <a:ext cx="2905610" cy="1013012"/>
          </a:xfrm>
        </p:spPr>
        <p:txBody>
          <a:bodyPr vert="horz" lIns="91440" tIns="45720" rIns="91440" bIns="45720" rtlCol="0" anchor="ctr">
            <a:noAutofit/>
          </a:bodyPr>
          <a:lstStyle/>
          <a:p>
            <a:r>
              <a:rPr lang="en-US" sz="3200" b="1" dirty="0">
                <a:latin typeface="Times New Roman"/>
                <a:cs typeface="Times New Roman"/>
              </a:rPr>
              <a:t>Dataset</a:t>
            </a:r>
          </a:p>
        </p:txBody>
      </p:sp>
    </p:spTree>
    <p:extLst>
      <p:ext uri="{BB962C8B-B14F-4D97-AF65-F5344CB8AC3E}">
        <p14:creationId xmlns:p14="http://schemas.microsoft.com/office/powerpoint/2010/main" val="1096504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1259018" y="323174"/>
            <a:ext cx="2905610" cy="1013012"/>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711823" y="2910728"/>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ea typeface="+mn-lt"/>
                <a:cs typeface="Times New Roman"/>
              </a:rPr>
              <a:t>Natural datasets</a:t>
            </a:r>
            <a:endParaRPr lang="en-US">
              <a:solidFill>
                <a:schemeClr val="tx1"/>
              </a:solidFill>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28914" y="1589599"/>
            <a:ext cx="6152028" cy="100852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Contains 6K images that vary in geography, lighting conditions, and hand appearance</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28913" y="4001482"/>
            <a:ext cx="6152028" cy="89938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Does not contain complexities at the joints of the hand</a:t>
            </a:r>
            <a:endParaRPr lang="en-US">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808073" y="2091331"/>
            <a:ext cx="1039701" cy="13878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805454" y="3459439"/>
            <a:ext cx="1044939" cy="10430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03928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1142722" y="314275"/>
            <a:ext cx="3256956" cy="945775"/>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771200" y="3039375"/>
            <a:ext cx="1828304" cy="962978"/>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Internal datasets </a:t>
            </a:r>
            <a:endParaRPr lang="en-US">
              <a:solidFill>
                <a:schemeClr val="tx1"/>
              </a:solidFill>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165875" y="1678664"/>
            <a:ext cx="6033275" cy="101842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Contains 10 thousand images covering various angles of all possible hand gestures </a:t>
            </a:r>
            <a:endParaRPr lang="en-US"/>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165874" y="4238989"/>
            <a:ext cx="6033275" cy="94886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The data set was collected from only 30 people with limited changes in hand gestures</a:t>
            </a:r>
            <a:endParaRPr lang="en-US">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600254" y="2180396"/>
            <a:ext cx="574585" cy="13780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597635" y="3538608"/>
            <a:ext cx="589719" cy="10628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813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826047" y="333730"/>
            <a:ext cx="3256956" cy="945775"/>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454525" y="2890935"/>
            <a:ext cx="2046018" cy="100256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Aggregate datasets </a:t>
            </a:r>
            <a:endParaRPr lang="en-US">
              <a:solidFill>
                <a:schemeClr val="tx1"/>
              </a:solidFill>
            </a:endParaRP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88291" y="461443"/>
            <a:ext cx="6152028" cy="1315308"/>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Generate a high-quality composite hand model over various hand gestures and map it to the corresponding 3D coordinates</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88289" y="2210289"/>
            <a:ext cx="6152028" cy="1364497"/>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Using 3D hand model equipped with 24 bones and including 36 blend shapes, control the thickness of fingers and palm</a:t>
            </a:r>
            <a:endParaRPr lang="en-US">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515238" y="1047467"/>
            <a:ext cx="1376167" cy="23181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flipV="1">
            <a:off x="4518467" y="3037864"/>
            <a:ext cx="1361614" cy="33251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754EC64A-A9D5-2827-350F-40E19DFEF732}"/>
              </a:ext>
            </a:extLst>
          </p:cNvPr>
          <p:cNvSpPr/>
          <p:nvPr/>
        </p:nvSpPr>
        <p:spPr>
          <a:xfrm>
            <a:off x="5878393" y="3922314"/>
            <a:ext cx="6152028" cy="93896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The model also offers 5 textures with different skin tones</a:t>
            </a:r>
            <a:endParaRPr lang="en-US">
              <a:solidFill>
                <a:schemeClr val="tx1"/>
              </a:solidFill>
            </a:endParaRPr>
          </a:p>
        </p:txBody>
      </p:sp>
      <p:sp>
        <p:nvSpPr>
          <p:cNvPr id="5" name="Rectangle: Rounded Corners 4">
            <a:extLst>
              <a:ext uri="{FF2B5EF4-FFF2-40B4-BE49-F238E27FC236}">
                <a16:creationId xmlns:a16="http://schemas.microsoft.com/office/drawing/2014/main" id="{F4F7FEB7-0296-A9D5-9798-CD987777247F}"/>
              </a:ext>
            </a:extLst>
          </p:cNvPr>
          <p:cNvSpPr/>
          <p:nvPr/>
        </p:nvSpPr>
        <p:spPr>
          <a:xfrm>
            <a:off x="5878393" y="5278080"/>
            <a:ext cx="6152028" cy="1275432"/>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Create video sequences that switch between hand poses and sample 100K images from the video</a:t>
            </a:r>
            <a:endParaRPr lang="en-US">
              <a:solidFill>
                <a:schemeClr val="tx1"/>
              </a:solidFill>
            </a:endParaRPr>
          </a:p>
        </p:txBody>
      </p:sp>
      <p:cxnSp>
        <p:nvCxnSpPr>
          <p:cNvPr id="6" name="Straight Arrow Connector 5">
            <a:extLst>
              <a:ext uri="{FF2B5EF4-FFF2-40B4-BE49-F238E27FC236}">
                <a16:creationId xmlns:a16="http://schemas.microsoft.com/office/drawing/2014/main" id="{AEB72D9D-3974-DB53-5E8F-A88235FE3BC6}"/>
              </a:ext>
            </a:extLst>
          </p:cNvPr>
          <p:cNvCxnSpPr>
            <a:cxnSpLocks/>
          </p:cNvCxnSpPr>
          <p:nvPr/>
        </p:nvCxnSpPr>
        <p:spPr>
          <a:xfrm>
            <a:off x="4508571" y="3380271"/>
            <a:ext cx="1361614" cy="1082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2F33F5E-5304-414C-F54A-402B801CD879}"/>
              </a:ext>
            </a:extLst>
          </p:cNvPr>
          <p:cNvCxnSpPr>
            <a:cxnSpLocks/>
          </p:cNvCxnSpPr>
          <p:nvPr/>
        </p:nvCxnSpPr>
        <p:spPr>
          <a:xfrm>
            <a:off x="4518466" y="3409958"/>
            <a:ext cx="1381406" cy="27847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742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1023968" y="199737"/>
            <a:ext cx="3256956" cy="945775"/>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652446" y="1574754"/>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Palm </a:t>
            </a:r>
            <a:r>
              <a:rPr lang="en-US" sz="3000" b="1" err="1">
                <a:solidFill>
                  <a:schemeClr val="tx1"/>
                </a:solidFill>
                <a:latin typeface="Times New Roman"/>
                <a:cs typeface="Times New Roman"/>
              </a:rPr>
              <a:t>Dectector</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769537" y="253625"/>
            <a:ext cx="4242080" cy="56320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Use only actual data sets</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788397" y="5309078"/>
            <a:ext cx="6152028" cy="948861"/>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dirty="0">
                <a:solidFill>
                  <a:schemeClr val="tx1"/>
                </a:solidFill>
                <a:latin typeface="Times New Roman"/>
                <a:cs typeface="Times New Roman"/>
              </a:rPr>
              <a:t>Localize the hand and provide the highest variety of forms</a:t>
            </a:r>
            <a:endParaRPr lang="en-US" dirty="0">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748696" y="755357"/>
            <a:ext cx="1039701" cy="13878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746077" y="2123465"/>
            <a:ext cx="1777250" cy="31113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3" descr="A picture containing birthday, decorated, colorful&#10;&#10;Description automatically generated">
            <a:extLst>
              <a:ext uri="{FF2B5EF4-FFF2-40B4-BE49-F238E27FC236}">
                <a16:creationId xmlns:a16="http://schemas.microsoft.com/office/drawing/2014/main" id="{1FD15202-3FE7-7B94-3DE0-C39FA0DE3A9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841576" y="1145512"/>
            <a:ext cx="2901429" cy="3638239"/>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pic>
        <p:nvPicPr>
          <p:cNvPr id="6" name="Picture 6" descr="A picture containing indoor&#10;&#10;Description automatically generated">
            <a:extLst>
              <a:ext uri="{FF2B5EF4-FFF2-40B4-BE49-F238E27FC236}">
                <a16:creationId xmlns:a16="http://schemas.microsoft.com/office/drawing/2014/main" id="{76C28D84-6D1B-39A9-1442-019E238673EF}"/>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323301" y="3433468"/>
            <a:ext cx="2604654" cy="2980324"/>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474357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774138" y="182885"/>
            <a:ext cx="3256956" cy="945775"/>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276394" y="4355559"/>
            <a:ext cx="2095499" cy="15468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Hand Landmark Model</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393485" y="3192767"/>
            <a:ext cx="5993691" cy="104811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Annotate real-world images with 21 landmarks</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393484" y="5644235"/>
            <a:ext cx="5993691" cy="97854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en-US" sz="2500">
                <a:solidFill>
                  <a:schemeClr val="tx1"/>
                </a:solidFill>
                <a:latin typeface="Times New Roman"/>
                <a:cs typeface="Times New Roman"/>
              </a:rPr>
              <a:t>Use projected </a:t>
            </a:r>
            <a:r>
              <a:rPr lang="en-US" sz="2500" err="1">
                <a:solidFill>
                  <a:schemeClr val="tx1"/>
                </a:solidFill>
                <a:latin typeface="Times New Roman"/>
                <a:cs typeface="Times New Roman"/>
              </a:rPr>
              <a:t>groundtruth</a:t>
            </a:r>
            <a:r>
              <a:rPr lang="en-US" sz="2500">
                <a:solidFill>
                  <a:schemeClr val="tx1"/>
                </a:solidFill>
                <a:latin typeface="Times New Roman"/>
                <a:cs typeface="Times New Roman"/>
              </a:rPr>
              <a:t> 3D joints for composite images</a:t>
            </a:r>
            <a:endParaRPr lang="en-US">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372644" y="3743980"/>
            <a:ext cx="1039701" cy="13878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370025" y="5121984"/>
            <a:ext cx="1044939" cy="10430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3" descr="A picture containing text, indoor&#10;&#10;Description automatically generated">
            <a:extLst>
              <a:ext uri="{FF2B5EF4-FFF2-40B4-BE49-F238E27FC236}">
                <a16:creationId xmlns:a16="http://schemas.microsoft.com/office/drawing/2014/main" id="{1A44C512-65F3-67E3-D9D0-A3CA9636FAF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627107" y="165760"/>
            <a:ext cx="3661188" cy="2736273"/>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pic>
        <p:nvPicPr>
          <p:cNvPr id="6" name="Picture 6" descr="A picture containing text, indoor, desk&#10;&#10;Description automatically generated">
            <a:extLst>
              <a:ext uri="{FF2B5EF4-FFF2-40B4-BE49-F238E27FC236}">
                <a16:creationId xmlns:a16="http://schemas.microsoft.com/office/drawing/2014/main" id="{6D146AA7-F968-AE42-B132-137C069A49B8}"/>
              </a:ext>
            </a:extLst>
          </p:cNvPr>
          <p:cNvPicPr>
            <a:picLocks noChangeAspect="1"/>
          </p:cNvPicPr>
          <p:nvPr/>
        </p:nvPicPr>
        <p:blipFill>
          <a:blip r:embed="rId4">
            <a:extLst>
              <a:ext uri="{837473B0-CC2E-450A-ABE3-18F120FF3D39}">
                <a1611:picAttrSrcUrl xmlns:a1611="http://schemas.microsoft.com/office/drawing/2016/11/main" r:id="rId3"/>
              </a:ext>
            </a:extLst>
          </a:blip>
          <a:stretch>
            <a:fillRect/>
          </a:stretch>
        </p:blipFill>
        <p:spPr>
          <a:xfrm>
            <a:off x="7971496" y="160997"/>
            <a:ext cx="3611706" cy="2726004"/>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42443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BB53D-DCCD-667E-8EEA-C834D2016D02}"/>
              </a:ext>
            </a:extLst>
          </p:cNvPr>
          <p:cNvSpPr>
            <a:spLocks noGrp="1"/>
          </p:cNvSpPr>
          <p:nvPr>
            <p:ph type="title"/>
          </p:nvPr>
        </p:nvSpPr>
        <p:spPr>
          <a:xfrm>
            <a:off x="1391194" y="2703621"/>
            <a:ext cx="10058400" cy="1450757"/>
          </a:xfrm>
        </p:spPr>
        <p:txBody>
          <a:bodyPr/>
          <a:lstStyle/>
          <a:p>
            <a:pPr algn="ctr"/>
            <a:r>
              <a:rPr lang="en-US" sz="4400" b="1" dirty="0">
                <a:latin typeface="+mn-lt"/>
              </a:rPr>
              <a:t>MOTIVATION</a:t>
            </a:r>
          </a:p>
        </p:txBody>
      </p:sp>
    </p:spTree>
    <p:extLst>
      <p:ext uri="{BB962C8B-B14F-4D97-AF65-F5344CB8AC3E}">
        <p14:creationId xmlns:p14="http://schemas.microsoft.com/office/powerpoint/2010/main" val="37907568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1083345" y="148905"/>
            <a:ext cx="3256956" cy="945775"/>
          </a:xfrm>
        </p:spPr>
        <p:txBody>
          <a:bodyPr vert="horz" lIns="91440" tIns="45720" rIns="91440" bIns="45720" rtlCol="0" anchor="ctr">
            <a:noAutofit/>
          </a:bodyPr>
          <a:lstStyle/>
          <a:p>
            <a:r>
              <a:rPr lang="en-US" sz="3200" b="1" dirty="0">
                <a:latin typeface="Times New Roman"/>
                <a:cs typeface="Times New Roman"/>
              </a:rPr>
              <a:t>Dataset</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2711823" y="2900832"/>
            <a:ext cx="2095499" cy="1131211"/>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Hand Presence</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5828914" y="1530222"/>
            <a:ext cx="5993691" cy="1048114"/>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Choose a subset of real-world images as a positive example</a:t>
            </a:r>
            <a:endParaRPr lang="en-US">
              <a:solidFill>
                <a:schemeClr val="tx1"/>
              </a:solidFill>
            </a:endParaRPr>
          </a:p>
        </p:txBody>
      </p:sp>
      <p:sp>
        <p:nvSpPr>
          <p:cNvPr id="241" name="Rectangle: Rounded Corners 240">
            <a:extLst>
              <a:ext uri="{FF2B5EF4-FFF2-40B4-BE49-F238E27FC236}">
                <a16:creationId xmlns:a16="http://schemas.microsoft.com/office/drawing/2014/main" id="{14051C9E-613E-D6B5-52EC-9FD5764978CB}"/>
              </a:ext>
            </a:extLst>
          </p:cNvPr>
          <p:cNvSpPr/>
          <p:nvPr/>
        </p:nvSpPr>
        <p:spPr>
          <a:xfrm>
            <a:off x="5828913" y="3981690"/>
            <a:ext cx="5993691" cy="1275432"/>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just"/>
            <a:r>
              <a:rPr lang="en-US" sz="2500">
                <a:solidFill>
                  <a:schemeClr val="tx1"/>
                </a:solidFill>
                <a:latin typeface="Times New Roman"/>
                <a:cs typeface="Times New Roman"/>
              </a:rPr>
              <a:t>Samples on the area that do not include the hand area are annotated as negative examples </a:t>
            </a:r>
            <a:endParaRPr lang="en-US"/>
          </a:p>
          <a:p>
            <a:endParaRPr lang="en-US" sz="2500">
              <a:solidFill>
                <a:schemeClr val="tx1"/>
              </a:solidFill>
              <a:latin typeface="Times New Roman"/>
              <a:cs typeface="Times New Roman"/>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4808073" y="2091331"/>
            <a:ext cx="1039701" cy="13878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5D6124B7-DA7A-AFF5-F2A9-B33268AFBF60}"/>
              </a:ext>
            </a:extLst>
          </p:cNvPr>
          <p:cNvCxnSpPr>
            <a:cxnSpLocks/>
          </p:cNvCxnSpPr>
          <p:nvPr/>
        </p:nvCxnSpPr>
        <p:spPr>
          <a:xfrm>
            <a:off x="4805454" y="3459439"/>
            <a:ext cx="1044939" cy="10430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DD849D1-71F8-15CA-2D4F-FA29FD9B8B7F}"/>
              </a:ext>
            </a:extLst>
          </p:cNvPr>
          <p:cNvSpPr txBox="1"/>
          <p:nvPr/>
        </p:nvSpPr>
        <p:spPr>
          <a:xfrm>
            <a:off x="1650174" y="6528955"/>
            <a:ext cx="10700162"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err="1">
                <a:latin typeface="Times New Roman"/>
                <a:cs typeface="Times New Roman"/>
              </a:rPr>
              <a:t>Đối</a:t>
            </a:r>
            <a:r>
              <a:rPr lang="en-US" sz="1600">
                <a:latin typeface="Times New Roman"/>
                <a:cs typeface="Times New Roman"/>
              </a:rPr>
              <a:t> </a:t>
            </a:r>
            <a:r>
              <a:rPr lang="en-US" sz="1600" err="1">
                <a:latin typeface="Times New Roman"/>
                <a:cs typeface="Times New Roman"/>
              </a:rPr>
              <a:t>với</a:t>
            </a:r>
            <a:r>
              <a:rPr lang="en-US" sz="1600">
                <a:latin typeface="Times New Roman"/>
                <a:cs typeface="Times New Roman"/>
              </a:rPr>
              <a:t> </a:t>
            </a:r>
            <a:r>
              <a:rPr lang="en-US" sz="1600" err="1">
                <a:latin typeface="Times New Roman"/>
                <a:cs typeface="Times New Roman"/>
              </a:rPr>
              <a:t>thuận</a:t>
            </a:r>
            <a:r>
              <a:rPr lang="en-US" sz="1600">
                <a:latin typeface="Times New Roman"/>
                <a:cs typeface="Times New Roman"/>
              </a:rPr>
              <a:t> </a:t>
            </a:r>
            <a:r>
              <a:rPr lang="en-US" sz="1600" err="1">
                <a:latin typeface="Times New Roman"/>
                <a:cs typeface="Times New Roman"/>
              </a:rPr>
              <a:t>tay</a:t>
            </a:r>
            <a:r>
              <a:rPr lang="en-US" sz="1600">
                <a:latin typeface="Times New Roman"/>
                <a:cs typeface="Times New Roman"/>
              </a:rPr>
              <a:t>, </a:t>
            </a:r>
            <a:r>
              <a:rPr lang="en-US" sz="1600" err="1">
                <a:latin typeface="Times New Roman"/>
                <a:cs typeface="Times New Roman"/>
              </a:rPr>
              <a:t>chúng</a:t>
            </a:r>
            <a:r>
              <a:rPr lang="en-US" sz="1600">
                <a:latin typeface="Times New Roman"/>
                <a:cs typeface="Times New Roman"/>
              </a:rPr>
              <a:t> </a:t>
            </a:r>
            <a:r>
              <a:rPr lang="en-US" sz="1600" err="1">
                <a:latin typeface="Times New Roman"/>
                <a:cs typeface="Times New Roman"/>
              </a:rPr>
              <a:t>tôi</a:t>
            </a:r>
            <a:r>
              <a:rPr lang="en-US" sz="1600">
                <a:latin typeface="Times New Roman"/>
                <a:cs typeface="Times New Roman"/>
              </a:rPr>
              <a:t> </a:t>
            </a:r>
            <a:r>
              <a:rPr lang="en-US" sz="1600" err="1">
                <a:latin typeface="Times New Roman"/>
                <a:cs typeface="Times New Roman"/>
              </a:rPr>
              <a:t>chú</a:t>
            </a:r>
            <a:r>
              <a:rPr lang="en-US" sz="1600">
                <a:latin typeface="Times New Roman"/>
                <a:cs typeface="Times New Roman"/>
              </a:rPr>
              <a:t> </a:t>
            </a:r>
            <a:r>
              <a:rPr lang="en-US" sz="1600" err="1">
                <a:latin typeface="Times New Roman"/>
                <a:cs typeface="Times New Roman"/>
              </a:rPr>
              <a:t>thích</a:t>
            </a:r>
            <a:r>
              <a:rPr lang="en-US" sz="1600">
                <a:latin typeface="Times New Roman"/>
                <a:cs typeface="Times New Roman"/>
              </a:rPr>
              <a:t> </a:t>
            </a:r>
            <a:r>
              <a:rPr lang="en-US" sz="1600" err="1">
                <a:latin typeface="Times New Roman"/>
                <a:cs typeface="Times New Roman"/>
              </a:rPr>
              <a:t>một</a:t>
            </a:r>
            <a:r>
              <a:rPr lang="en-US" sz="1600">
                <a:latin typeface="Times New Roman"/>
                <a:cs typeface="Times New Roman"/>
              </a:rPr>
              <a:t> </a:t>
            </a:r>
            <a:r>
              <a:rPr lang="en-US" sz="1600" err="1">
                <a:latin typeface="Times New Roman"/>
                <a:cs typeface="Times New Roman"/>
              </a:rPr>
              <a:t>tập</a:t>
            </a:r>
            <a:r>
              <a:rPr lang="en-US" sz="1600">
                <a:latin typeface="Times New Roman"/>
                <a:cs typeface="Times New Roman"/>
              </a:rPr>
              <a:t> </a:t>
            </a:r>
            <a:r>
              <a:rPr lang="en-US" sz="1600" err="1">
                <a:latin typeface="Times New Roman"/>
                <a:cs typeface="Times New Roman"/>
              </a:rPr>
              <a:t>hợp</a:t>
            </a:r>
            <a:r>
              <a:rPr lang="en-US" sz="1600">
                <a:latin typeface="Times New Roman"/>
                <a:cs typeface="Times New Roman"/>
              </a:rPr>
              <a:t> con </a:t>
            </a:r>
            <a:r>
              <a:rPr lang="en-US" sz="1600" err="1">
                <a:latin typeface="Times New Roman"/>
                <a:cs typeface="Times New Roman"/>
              </a:rPr>
              <a:t>của</a:t>
            </a:r>
            <a:r>
              <a:rPr lang="en-US" sz="1600">
                <a:latin typeface="Times New Roman"/>
                <a:cs typeface="Times New Roman"/>
              </a:rPr>
              <a:t> </a:t>
            </a:r>
            <a:r>
              <a:rPr lang="en-US" sz="1600" err="1">
                <a:latin typeface="Times New Roman"/>
                <a:cs typeface="Times New Roman"/>
              </a:rPr>
              <a:t>hình</a:t>
            </a:r>
            <a:r>
              <a:rPr lang="en-US" sz="1600">
                <a:latin typeface="Times New Roman"/>
                <a:cs typeface="Times New Roman"/>
              </a:rPr>
              <a:t> </a:t>
            </a:r>
            <a:r>
              <a:rPr lang="en-US" sz="1600" err="1">
                <a:latin typeface="Times New Roman"/>
                <a:cs typeface="Times New Roman"/>
              </a:rPr>
              <a:t>ảnh</a:t>
            </a:r>
            <a:r>
              <a:rPr lang="en-US" sz="1600">
                <a:latin typeface="Times New Roman"/>
                <a:cs typeface="Times New Roman"/>
              </a:rPr>
              <a:t> </a:t>
            </a:r>
            <a:r>
              <a:rPr lang="en-US" sz="1600" err="1">
                <a:latin typeface="Times New Roman"/>
                <a:cs typeface="Times New Roman"/>
              </a:rPr>
              <a:t>trong</a:t>
            </a:r>
            <a:r>
              <a:rPr lang="en-US" sz="1600">
                <a:latin typeface="Times New Roman"/>
                <a:cs typeface="Times New Roman"/>
              </a:rPr>
              <a:t> </a:t>
            </a:r>
            <a:r>
              <a:rPr lang="en-US" sz="1600" err="1">
                <a:latin typeface="Times New Roman"/>
                <a:cs typeface="Times New Roman"/>
              </a:rPr>
              <a:t>thế</a:t>
            </a:r>
            <a:r>
              <a:rPr lang="en-US" sz="1600">
                <a:latin typeface="Times New Roman"/>
                <a:cs typeface="Times New Roman"/>
              </a:rPr>
              <a:t> </a:t>
            </a:r>
            <a:r>
              <a:rPr lang="en-US" sz="1600" err="1">
                <a:latin typeface="Times New Roman"/>
                <a:cs typeface="Times New Roman"/>
              </a:rPr>
              <a:t>giới</a:t>
            </a:r>
            <a:r>
              <a:rPr lang="en-US" sz="1600">
                <a:latin typeface="Times New Roman"/>
                <a:cs typeface="Times New Roman"/>
              </a:rPr>
              <a:t> </a:t>
            </a:r>
            <a:r>
              <a:rPr lang="en-US" sz="1600" err="1">
                <a:latin typeface="Times New Roman"/>
                <a:cs typeface="Times New Roman"/>
              </a:rPr>
              <a:t>thực</a:t>
            </a:r>
            <a:r>
              <a:rPr lang="en-US" sz="1600">
                <a:latin typeface="Times New Roman"/>
                <a:cs typeface="Times New Roman"/>
              </a:rPr>
              <a:t> </a:t>
            </a:r>
            <a:r>
              <a:rPr lang="en-US" sz="1600" err="1">
                <a:latin typeface="Times New Roman"/>
                <a:cs typeface="Times New Roman"/>
              </a:rPr>
              <a:t>với</a:t>
            </a:r>
            <a:r>
              <a:rPr lang="en-US" sz="1600">
                <a:latin typeface="Times New Roman"/>
                <a:cs typeface="Times New Roman"/>
              </a:rPr>
              <a:t> </a:t>
            </a:r>
            <a:r>
              <a:rPr lang="en-US" sz="1600" err="1">
                <a:latin typeface="Times New Roman"/>
                <a:cs typeface="Times New Roman"/>
              </a:rPr>
              <a:t>sự</a:t>
            </a:r>
            <a:r>
              <a:rPr lang="en-US" sz="1600">
                <a:latin typeface="Times New Roman"/>
                <a:cs typeface="Times New Roman"/>
              </a:rPr>
              <a:t> </a:t>
            </a:r>
            <a:r>
              <a:rPr lang="en-US" sz="1600" err="1">
                <a:latin typeface="Times New Roman"/>
                <a:cs typeface="Times New Roman"/>
              </a:rPr>
              <a:t>thuận</a:t>
            </a:r>
            <a:r>
              <a:rPr lang="en-US" sz="1600">
                <a:latin typeface="Times New Roman"/>
                <a:cs typeface="Times New Roman"/>
              </a:rPr>
              <a:t> </a:t>
            </a:r>
            <a:r>
              <a:rPr lang="en-US" sz="1600" err="1">
                <a:latin typeface="Times New Roman"/>
                <a:cs typeface="Times New Roman"/>
              </a:rPr>
              <a:t>tay</a:t>
            </a:r>
            <a:r>
              <a:rPr lang="en-US" sz="1600">
                <a:latin typeface="Times New Roman"/>
                <a:cs typeface="Times New Roman"/>
              </a:rPr>
              <a:t> </a:t>
            </a:r>
            <a:r>
              <a:rPr lang="en-US" sz="1600" err="1">
                <a:latin typeface="Times New Roman"/>
                <a:cs typeface="Times New Roman"/>
              </a:rPr>
              <a:t>để</a:t>
            </a:r>
            <a:r>
              <a:rPr lang="en-US" sz="1600">
                <a:latin typeface="Times New Roman"/>
                <a:cs typeface="Times New Roman"/>
              </a:rPr>
              <a:t> </a:t>
            </a:r>
            <a:r>
              <a:rPr lang="en-US" sz="1600" err="1">
                <a:latin typeface="Times New Roman"/>
                <a:cs typeface="Times New Roman"/>
              </a:rPr>
              <a:t>cung</a:t>
            </a:r>
            <a:r>
              <a:rPr lang="en-US" sz="1600">
                <a:latin typeface="Times New Roman"/>
                <a:cs typeface="Times New Roman"/>
              </a:rPr>
              <a:t> </a:t>
            </a:r>
            <a:r>
              <a:rPr lang="en-US" sz="1600" err="1">
                <a:latin typeface="Times New Roman"/>
                <a:cs typeface="Times New Roman"/>
              </a:rPr>
              <a:t>cấp</a:t>
            </a:r>
            <a:r>
              <a:rPr lang="en-US" sz="1600">
                <a:latin typeface="Times New Roman"/>
                <a:cs typeface="Times New Roman"/>
              </a:rPr>
              <a:t> </a:t>
            </a:r>
            <a:r>
              <a:rPr lang="en-US" sz="1600" err="1">
                <a:latin typeface="Times New Roman"/>
                <a:cs typeface="Times New Roman"/>
              </a:rPr>
              <a:t>dữ</a:t>
            </a:r>
            <a:r>
              <a:rPr lang="en-US" sz="1600">
                <a:latin typeface="Times New Roman"/>
                <a:cs typeface="Times New Roman"/>
              </a:rPr>
              <a:t> </a:t>
            </a:r>
            <a:r>
              <a:rPr lang="en-US" sz="1600" err="1">
                <a:latin typeface="Times New Roman"/>
                <a:cs typeface="Times New Roman"/>
              </a:rPr>
              <a:t>liệu</a:t>
            </a:r>
            <a:r>
              <a:rPr lang="en-US" sz="1600">
                <a:latin typeface="Times New Roman"/>
                <a:cs typeface="Times New Roman"/>
              </a:rPr>
              <a:t> </a:t>
            </a:r>
            <a:r>
              <a:rPr lang="en-US" sz="1600" err="1">
                <a:latin typeface="Times New Roman"/>
                <a:cs typeface="Times New Roman"/>
              </a:rPr>
              <a:t>đó</a:t>
            </a:r>
            <a:r>
              <a:rPr lang="en-US" sz="1600">
                <a:latin typeface="Times New Roman"/>
                <a:cs typeface="Times New Roman"/>
              </a:rPr>
              <a:t>.</a:t>
            </a:r>
          </a:p>
        </p:txBody>
      </p:sp>
    </p:spTree>
    <p:extLst>
      <p:ext uri="{BB962C8B-B14F-4D97-AF65-F5344CB8AC3E}">
        <p14:creationId xmlns:p14="http://schemas.microsoft.com/office/powerpoint/2010/main" val="3550895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995675" y="289829"/>
            <a:ext cx="3256956" cy="945775"/>
          </a:xfrm>
        </p:spPr>
        <p:txBody>
          <a:bodyPr vert="horz" lIns="91440" tIns="45720" rIns="91440" bIns="45720" rtlCol="0" anchor="ctr">
            <a:noAutofit/>
          </a:bodyPr>
          <a:lstStyle/>
          <a:p>
            <a:r>
              <a:rPr lang="en-US" sz="3200" b="1" dirty="0" err="1">
                <a:latin typeface="Times New Roman"/>
                <a:cs typeface="Times New Roman"/>
              </a:rPr>
              <a:t>MediaPipe</a:t>
            </a:r>
            <a:r>
              <a:rPr lang="en-US" sz="3200" b="1" dirty="0">
                <a:latin typeface="Times New Roman"/>
                <a:cs typeface="Times New Roman"/>
              </a:rPr>
              <a:t> </a:t>
            </a:r>
            <a:br>
              <a:rPr lang="en-US" sz="3200" b="1" dirty="0">
                <a:latin typeface="Times New Roman"/>
                <a:cs typeface="Times New Roman"/>
              </a:rPr>
            </a:br>
            <a:r>
              <a:rPr lang="en-US" sz="3200" b="1" dirty="0">
                <a:latin typeface="Times New Roman"/>
                <a:cs typeface="Times New Roman"/>
              </a:rPr>
              <a:t>Hands</a:t>
            </a:r>
          </a:p>
        </p:txBody>
      </p:sp>
      <p:sp>
        <p:nvSpPr>
          <p:cNvPr id="239" name="Rectangle: Rounded Corners 238">
            <a:extLst>
              <a:ext uri="{FF2B5EF4-FFF2-40B4-BE49-F238E27FC236}">
                <a16:creationId xmlns:a16="http://schemas.microsoft.com/office/drawing/2014/main" id="{AA9F7479-99B2-D055-ABA9-0233F830A315}"/>
              </a:ext>
            </a:extLst>
          </p:cNvPr>
          <p:cNvSpPr/>
          <p:nvPr/>
        </p:nvSpPr>
        <p:spPr>
          <a:xfrm>
            <a:off x="3204882" y="2574552"/>
            <a:ext cx="2095499" cy="1042147"/>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000" b="1">
                <a:solidFill>
                  <a:schemeClr val="tx1"/>
                </a:solidFill>
                <a:latin typeface="Times New Roman"/>
                <a:cs typeface="Times New Roman"/>
              </a:rPr>
              <a:t>Result</a:t>
            </a:r>
          </a:p>
        </p:txBody>
      </p:sp>
      <p:sp>
        <p:nvSpPr>
          <p:cNvPr id="240" name="Rectangle: Rounded Corners 239">
            <a:extLst>
              <a:ext uri="{FF2B5EF4-FFF2-40B4-BE49-F238E27FC236}">
                <a16:creationId xmlns:a16="http://schemas.microsoft.com/office/drawing/2014/main" id="{990F00D2-3691-D3CC-ABC9-84E74EA4CFF8}"/>
              </a:ext>
            </a:extLst>
          </p:cNvPr>
          <p:cNvSpPr/>
          <p:nvPr/>
        </p:nvSpPr>
        <p:spPr>
          <a:xfrm>
            <a:off x="6408563" y="904585"/>
            <a:ext cx="5430812" cy="1786283"/>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just"/>
            <a:r>
              <a:rPr lang="en-US" sz="2500">
                <a:solidFill>
                  <a:schemeClr val="tx1"/>
                </a:solidFill>
                <a:latin typeface="Times New Roman"/>
                <a:cs typeface="Times New Roman"/>
              </a:rPr>
              <a:t>The combination of synthetic and natural (real-world) datasets gives the best results for the hand landmark model</a:t>
            </a:r>
            <a:endParaRPr lang="en-US">
              <a:solidFill>
                <a:schemeClr val="tx1"/>
              </a:solidFill>
            </a:endParaRPr>
          </a:p>
        </p:txBody>
      </p:sp>
      <p:cxnSp>
        <p:nvCxnSpPr>
          <p:cNvPr id="245" name="Straight Arrow Connector 244">
            <a:extLst>
              <a:ext uri="{FF2B5EF4-FFF2-40B4-BE49-F238E27FC236}">
                <a16:creationId xmlns:a16="http://schemas.microsoft.com/office/drawing/2014/main" id="{B01674EE-1865-1BE0-C71F-4675E3EA14BB}"/>
              </a:ext>
            </a:extLst>
          </p:cNvPr>
          <p:cNvCxnSpPr/>
          <p:nvPr/>
        </p:nvCxnSpPr>
        <p:spPr>
          <a:xfrm flipV="1">
            <a:off x="5277410" y="1557233"/>
            <a:ext cx="1100533" cy="15798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6CA53060-3C80-51B0-A2A5-522CD06F768F}"/>
              </a:ext>
            </a:extLst>
          </p:cNvPr>
          <p:cNvSpPr/>
          <p:nvPr/>
        </p:nvSpPr>
        <p:spPr>
          <a:xfrm>
            <a:off x="6411762" y="4080070"/>
            <a:ext cx="5436015" cy="1762379"/>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2500">
                <a:solidFill>
                  <a:schemeClr val="tx1"/>
                </a:solidFill>
                <a:latin typeface="Times New Roman"/>
                <a:cs typeface="Times New Roman"/>
              </a:rPr>
              <a:t>In addition to quality improvement, training with a large composite dataset results in less visual jitter across frames.</a:t>
            </a:r>
            <a:endParaRPr lang="en-US">
              <a:solidFill>
                <a:schemeClr val="tx1"/>
              </a:solidFill>
            </a:endParaRPr>
          </a:p>
        </p:txBody>
      </p:sp>
      <p:cxnSp>
        <p:nvCxnSpPr>
          <p:cNvPr id="6" name="Straight Arrow Connector 5">
            <a:extLst>
              <a:ext uri="{FF2B5EF4-FFF2-40B4-BE49-F238E27FC236}">
                <a16:creationId xmlns:a16="http://schemas.microsoft.com/office/drawing/2014/main" id="{CB1ED8EB-708D-0CC7-391B-6F6458AB1B19}"/>
              </a:ext>
            </a:extLst>
          </p:cNvPr>
          <p:cNvCxnSpPr>
            <a:cxnSpLocks/>
          </p:cNvCxnSpPr>
          <p:nvPr/>
        </p:nvCxnSpPr>
        <p:spPr>
          <a:xfrm>
            <a:off x="5277408" y="3123263"/>
            <a:ext cx="1095148" cy="18203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152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ACB1-1C2E-E6C9-82EA-E15FACADC6C7}"/>
              </a:ext>
            </a:extLst>
          </p:cNvPr>
          <p:cNvSpPr>
            <a:spLocks noGrp="1"/>
          </p:cNvSpPr>
          <p:nvPr>
            <p:ph type="title"/>
          </p:nvPr>
        </p:nvSpPr>
        <p:spPr>
          <a:xfrm>
            <a:off x="929780" y="44013"/>
            <a:ext cx="3256956" cy="945775"/>
          </a:xfrm>
        </p:spPr>
        <p:txBody>
          <a:bodyPr vert="horz" lIns="91440" tIns="45720" rIns="91440" bIns="45720" rtlCol="0" anchor="ctr">
            <a:noAutofit/>
          </a:bodyPr>
          <a:lstStyle/>
          <a:p>
            <a:r>
              <a:rPr lang="en-US" sz="3200" b="1" dirty="0">
                <a:latin typeface="Times New Roman"/>
                <a:cs typeface="Times New Roman"/>
              </a:rPr>
              <a:t>Result</a:t>
            </a:r>
          </a:p>
        </p:txBody>
      </p:sp>
      <p:pic>
        <p:nvPicPr>
          <p:cNvPr id="3" name="Picture 3">
            <a:extLst>
              <a:ext uri="{FF2B5EF4-FFF2-40B4-BE49-F238E27FC236}">
                <a16:creationId xmlns:a16="http://schemas.microsoft.com/office/drawing/2014/main" id="{DD60D44A-5B87-1C78-B498-2D786CFB5390}"/>
              </a:ext>
            </a:extLst>
          </p:cNvPr>
          <p:cNvPicPr>
            <a:picLocks noChangeAspect="1"/>
          </p:cNvPicPr>
          <p:nvPr/>
        </p:nvPicPr>
        <p:blipFill>
          <a:blip r:embed="rId2"/>
          <a:stretch>
            <a:fillRect/>
          </a:stretch>
        </p:blipFill>
        <p:spPr>
          <a:xfrm>
            <a:off x="3592606" y="804311"/>
            <a:ext cx="6889377" cy="1573846"/>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pic>
        <p:nvPicPr>
          <p:cNvPr id="4" name="Picture 4" descr="Table&#10;&#10;Description automatically generated">
            <a:extLst>
              <a:ext uri="{FF2B5EF4-FFF2-40B4-BE49-F238E27FC236}">
                <a16:creationId xmlns:a16="http://schemas.microsoft.com/office/drawing/2014/main" id="{7FC0468F-73BE-A27F-12E0-4970D2D70FAF}"/>
              </a:ext>
            </a:extLst>
          </p:cNvPr>
          <p:cNvPicPr>
            <a:picLocks noChangeAspect="1"/>
          </p:cNvPicPr>
          <p:nvPr/>
        </p:nvPicPr>
        <p:blipFill rotWithShape="1">
          <a:blip r:embed="rId3"/>
          <a:srcRect l="130" r="37966" b="-478"/>
          <a:stretch/>
        </p:blipFill>
        <p:spPr>
          <a:xfrm>
            <a:off x="3590365" y="3350259"/>
            <a:ext cx="4271784" cy="2081176"/>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id="{C5508D36-F51D-56EB-69E5-72750A5C58A0}"/>
              </a:ext>
            </a:extLst>
          </p:cNvPr>
          <p:cNvSpPr txBox="1"/>
          <p:nvPr/>
        </p:nvSpPr>
        <p:spPr>
          <a:xfrm>
            <a:off x="3596331" y="2576898"/>
            <a:ext cx="41665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Times New Roman"/>
              </a:rPr>
              <a:t>evaluate only on pictures in the real world</a:t>
            </a:r>
          </a:p>
        </p:txBody>
      </p:sp>
      <p:sp>
        <p:nvSpPr>
          <p:cNvPr id="6" name="TextBox 5">
            <a:extLst>
              <a:ext uri="{FF2B5EF4-FFF2-40B4-BE49-F238E27FC236}">
                <a16:creationId xmlns:a16="http://schemas.microsoft.com/office/drawing/2014/main" id="{8C23AF4C-B46B-16F0-050A-42C85589AE7D}"/>
              </a:ext>
            </a:extLst>
          </p:cNvPr>
          <p:cNvSpPr txBox="1"/>
          <p:nvPr/>
        </p:nvSpPr>
        <p:spPr>
          <a:xfrm>
            <a:off x="3637520" y="5635195"/>
            <a:ext cx="49182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ea typeface="+mn-lt"/>
                <a:cs typeface="+mn-lt"/>
              </a:rPr>
              <a:t>performance trade-off between quality and speed</a:t>
            </a:r>
            <a:endParaRPr lang="en-US">
              <a:latin typeface="Times New Roman"/>
            </a:endParaRPr>
          </a:p>
        </p:txBody>
      </p:sp>
    </p:spTree>
    <p:extLst>
      <p:ext uri="{BB962C8B-B14F-4D97-AF65-F5344CB8AC3E}">
        <p14:creationId xmlns:p14="http://schemas.microsoft.com/office/powerpoint/2010/main" val="33807796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E38D0C-35A7-E9AF-8E71-C7C9C3FDF4EA}"/>
              </a:ext>
            </a:extLst>
          </p:cNvPr>
          <p:cNvSpPr txBox="1"/>
          <p:nvPr/>
        </p:nvSpPr>
        <p:spPr>
          <a:xfrm>
            <a:off x="1667328" y="1458686"/>
            <a:ext cx="9138556" cy="278537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imes New Roman"/>
                <a:cs typeface="Times New Roman"/>
              </a:rPr>
              <a:t>Our hand tracking solution utilizes an ML pipeline consisting of two models working together: </a:t>
            </a:r>
          </a:p>
          <a:p>
            <a:r>
              <a:rPr lang="en-US" sz="2500">
                <a:latin typeface="Times New Roman"/>
                <a:cs typeface="Times New Roman"/>
              </a:rPr>
              <a:t>• A palm detector that operates on a full input image and locates palms via an oriented hand bounding box. </a:t>
            </a:r>
          </a:p>
          <a:p>
            <a:r>
              <a:rPr lang="en-US" sz="2500">
                <a:latin typeface="Times New Roman"/>
                <a:cs typeface="Times New Roman"/>
              </a:rPr>
              <a:t>• A hand landmark model that operates on the cropped hand bounding box provided by the palm detector and returns high-fidelity 2.5D landmarks.</a:t>
            </a:r>
          </a:p>
        </p:txBody>
      </p:sp>
      <p:sp>
        <p:nvSpPr>
          <p:cNvPr id="5" name="TextBox 4">
            <a:extLst>
              <a:ext uri="{FF2B5EF4-FFF2-40B4-BE49-F238E27FC236}">
                <a16:creationId xmlns:a16="http://schemas.microsoft.com/office/drawing/2014/main" id="{BFB15747-FCDE-BC3C-2AAC-F2169C307449}"/>
              </a:ext>
            </a:extLst>
          </p:cNvPr>
          <p:cNvSpPr txBox="1"/>
          <p:nvPr/>
        </p:nvSpPr>
        <p:spPr>
          <a:xfrm>
            <a:off x="1469571" y="272142"/>
            <a:ext cx="4390571" cy="630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500" b="1">
                <a:latin typeface="Times New Roman"/>
                <a:ea typeface="+mn-lt"/>
                <a:cs typeface="+mn-lt"/>
              </a:rPr>
              <a:t>Architecture </a:t>
            </a:r>
            <a:endParaRPr lang="en-US" sz="3500" b="1">
              <a:latin typeface="Times New Roman"/>
              <a:cs typeface="Times New Roman"/>
            </a:endParaRPr>
          </a:p>
        </p:txBody>
      </p:sp>
    </p:spTree>
    <p:extLst>
      <p:ext uri="{BB962C8B-B14F-4D97-AF65-F5344CB8AC3E}">
        <p14:creationId xmlns:p14="http://schemas.microsoft.com/office/powerpoint/2010/main" val="29016103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9371A-42EF-89CD-40F3-23E10CD552D2}"/>
              </a:ext>
            </a:extLst>
          </p:cNvPr>
          <p:cNvSpPr>
            <a:spLocks noGrp="1"/>
          </p:cNvSpPr>
          <p:nvPr>
            <p:ph type="title"/>
          </p:nvPr>
        </p:nvSpPr>
        <p:spPr>
          <a:xfrm>
            <a:off x="2960083" y="145648"/>
            <a:ext cx="6276232" cy="614422"/>
          </a:xfrm>
        </p:spPr>
        <p:txBody>
          <a:bodyPr>
            <a:normAutofit fontScale="90000"/>
          </a:bodyPr>
          <a:lstStyle/>
          <a:p>
            <a:r>
              <a:rPr lang="en-US" b="1">
                <a:latin typeface="Times New Roman"/>
                <a:ea typeface="+mj-lt"/>
                <a:cs typeface="+mj-lt"/>
              </a:rPr>
              <a:t>Palm Detection Model</a:t>
            </a:r>
            <a:endParaRPr lang="en-US" b="1">
              <a:latin typeface="Times New Roman"/>
              <a:cs typeface="Times New Roman"/>
            </a:endParaRPr>
          </a:p>
        </p:txBody>
      </p:sp>
      <p:sp>
        <p:nvSpPr>
          <p:cNvPr id="6" name="TextBox 5">
            <a:extLst>
              <a:ext uri="{FF2B5EF4-FFF2-40B4-BE49-F238E27FC236}">
                <a16:creationId xmlns:a16="http://schemas.microsoft.com/office/drawing/2014/main" id="{D2F24F7C-F5C5-D692-FCA0-B1D20D9FFEBF}"/>
              </a:ext>
            </a:extLst>
          </p:cNvPr>
          <p:cNvSpPr txBox="1"/>
          <p:nvPr/>
        </p:nvSpPr>
        <p:spPr>
          <a:xfrm>
            <a:off x="1395211" y="756633"/>
            <a:ext cx="564376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Times New Roman"/>
                <a:ea typeface="+mn-lt"/>
                <a:cs typeface="+mn-lt"/>
              </a:rPr>
              <a:t>Single Shot Detector (SSD)</a:t>
            </a:r>
            <a:endParaRPr lang="en-US" sz="2800" b="1" dirty="0">
              <a:latin typeface="Times New Roman"/>
              <a:cs typeface="Times New Roman"/>
            </a:endParaRPr>
          </a:p>
        </p:txBody>
      </p:sp>
      <p:sp>
        <p:nvSpPr>
          <p:cNvPr id="7" name="TextBox 6">
            <a:extLst>
              <a:ext uri="{FF2B5EF4-FFF2-40B4-BE49-F238E27FC236}">
                <a16:creationId xmlns:a16="http://schemas.microsoft.com/office/drawing/2014/main" id="{18D512DD-D412-E6F4-0C67-909A47B41611}"/>
              </a:ext>
            </a:extLst>
          </p:cNvPr>
          <p:cNvSpPr txBox="1"/>
          <p:nvPr/>
        </p:nvSpPr>
        <p:spPr>
          <a:xfrm>
            <a:off x="1972076" y="1285204"/>
            <a:ext cx="1006551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Times New Roman"/>
                <a:ea typeface="+mn-lt"/>
                <a:cs typeface="+mn-lt"/>
              </a:rPr>
              <a:t>SSD is a type of object detection algorithm that can be used for palm detection.</a:t>
            </a:r>
            <a:endParaRPr lang="en-US" sz="2400">
              <a:latin typeface="Times New Roman"/>
              <a:ea typeface="+mn-lt"/>
              <a:cs typeface="Times New Roman"/>
            </a:endParaRPr>
          </a:p>
          <a:p>
            <a:r>
              <a:rPr lang="en-US" sz="2400" dirty="0">
                <a:latin typeface="Times New Roman"/>
                <a:ea typeface="+mn-lt"/>
                <a:cs typeface="+mn-lt"/>
              </a:rPr>
              <a:t>SSD only needs an input image and ground truth boxes for each object during training. </a:t>
            </a:r>
            <a:endParaRPr lang="en-US" sz="2400">
              <a:latin typeface="Times New Roman"/>
            </a:endParaRPr>
          </a:p>
        </p:txBody>
      </p:sp>
      <p:pic>
        <p:nvPicPr>
          <p:cNvPr id="12" name="Picture 12" descr="Diagram&#10;&#10;Description automatically generated">
            <a:extLst>
              <a:ext uri="{FF2B5EF4-FFF2-40B4-BE49-F238E27FC236}">
                <a16:creationId xmlns:a16="http://schemas.microsoft.com/office/drawing/2014/main" id="{E8817D38-6800-9DD0-7ABC-82BE1E8C4EB6}"/>
              </a:ext>
            </a:extLst>
          </p:cNvPr>
          <p:cNvPicPr>
            <a:picLocks noChangeAspect="1"/>
          </p:cNvPicPr>
          <p:nvPr/>
        </p:nvPicPr>
        <p:blipFill>
          <a:blip r:embed="rId2"/>
          <a:stretch>
            <a:fillRect/>
          </a:stretch>
        </p:blipFill>
        <p:spPr>
          <a:xfrm>
            <a:off x="2427668" y="2660395"/>
            <a:ext cx="8356241" cy="3350985"/>
          </a:xfrm>
          <a:prstGeom prst="rect">
            <a:avLst/>
          </a:prstGeom>
        </p:spPr>
      </p:pic>
    </p:spTree>
    <p:extLst>
      <p:ext uri="{BB962C8B-B14F-4D97-AF65-F5344CB8AC3E}">
        <p14:creationId xmlns:p14="http://schemas.microsoft.com/office/powerpoint/2010/main" val="18630198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9371A-42EF-89CD-40F3-23E10CD552D2}"/>
              </a:ext>
            </a:extLst>
          </p:cNvPr>
          <p:cNvSpPr>
            <a:spLocks noGrp="1"/>
          </p:cNvSpPr>
          <p:nvPr>
            <p:ph type="title"/>
          </p:nvPr>
        </p:nvSpPr>
        <p:spPr>
          <a:xfrm>
            <a:off x="3702148" y="203992"/>
            <a:ext cx="6276232" cy="614422"/>
          </a:xfrm>
        </p:spPr>
        <p:txBody>
          <a:bodyPr>
            <a:normAutofit fontScale="90000"/>
          </a:bodyPr>
          <a:lstStyle/>
          <a:p>
            <a:r>
              <a:rPr lang="en-US" b="1" dirty="0">
                <a:latin typeface="Times New Roman"/>
                <a:ea typeface="+mj-lt"/>
                <a:cs typeface="+mj-lt"/>
              </a:rPr>
              <a:t>Palm Detection Model</a:t>
            </a:r>
            <a:endParaRPr lang="en-US" b="1" dirty="0">
              <a:latin typeface="Times New Roman"/>
              <a:cs typeface="Times New Roman"/>
            </a:endParaRPr>
          </a:p>
        </p:txBody>
      </p:sp>
      <p:pic>
        <p:nvPicPr>
          <p:cNvPr id="4" name="Picture 4" descr="Diagram&#10;&#10;Description automatically generated">
            <a:extLst>
              <a:ext uri="{FF2B5EF4-FFF2-40B4-BE49-F238E27FC236}">
                <a16:creationId xmlns:a16="http://schemas.microsoft.com/office/drawing/2014/main" id="{CC31ACBA-443D-B8C4-68FD-6DA957DC15AF}"/>
              </a:ext>
            </a:extLst>
          </p:cNvPr>
          <p:cNvPicPr>
            <a:picLocks noGrp="1" noChangeAspect="1"/>
          </p:cNvPicPr>
          <p:nvPr>
            <p:ph idx="1"/>
          </p:nvPr>
        </p:nvPicPr>
        <p:blipFill>
          <a:blip r:embed="rId2"/>
          <a:stretch>
            <a:fillRect/>
          </a:stretch>
        </p:blipFill>
        <p:spPr>
          <a:xfrm>
            <a:off x="3569471" y="3534623"/>
            <a:ext cx="4235943" cy="3322570"/>
          </a:xfrm>
        </p:spPr>
      </p:pic>
      <p:pic>
        <p:nvPicPr>
          <p:cNvPr id="5" name="Picture 5" descr="Timeline&#10;&#10;Description automatically generated">
            <a:extLst>
              <a:ext uri="{FF2B5EF4-FFF2-40B4-BE49-F238E27FC236}">
                <a16:creationId xmlns:a16="http://schemas.microsoft.com/office/drawing/2014/main" id="{164F70E9-B879-E117-6804-ECA0CEA6AE69}"/>
              </a:ext>
            </a:extLst>
          </p:cNvPr>
          <p:cNvPicPr>
            <a:picLocks noChangeAspect="1"/>
          </p:cNvPicPr>
          <p:nvPr/>
        </p:nvPicPr>
        <p:blipFill>
          <a:blip r:embed="rId3"/>
          <a:stretch>
            <a:fillRect/>
          </a:stretch>
        </p:blipFill>
        <p:spPr>
          <a:xfrm>
            <a:off x="2486034" y="3505434"/>
            <a:ext cx="1216114" cy="3351759"/>
          </a:xfrm>
          <a:prstGeom prst="rect">
            <a:avLst/>
          </a:prstGeom>
        </p:spPr>
      </p:pic>
      <p:pic>
        <p:nvPicPr>
          <p:cNvPr id="3" name="Picture 5" descr="Diagram&#10;&#10;Description automatically generated">
            <a:extLst>
              <a:ext uri="{FF2B5EF4-FFF2-40B4-BE49-F238E27FC236}">
                <a16:creationId xmlns:a16="http://schemas.microsoft.com/office/drawing/2014/main" id="{6E0C7145-1932-5342-00C5-D9245F1C3DB0}"/>
              </a:ext>
            </a:extLst>
          </p:cNvPr>
          <p:cNvPicPr>
            <a:picLocks noChangeAspect="1"/>
          </p:cNvPicPr>
          <p:nvPr/>
        </p:nvPicPr>
        <p:blipFill>
          <a:blip r:embed="rId4"/>
          <a:stretch>
            <a:fillRect/>
          </a:stretch>
        </p:blipFill>
        <p:spPr>
          <a:xfrm>
            <a:off x="7805414" y="3505434"/>
            <a:ext cx="3699232" cy="3351759"/>
          </a:xfrm>
          <a:prstGeom prst="rect">
            <a:avLst/>
          </a:prstGeom>
        </p:spPr>
      </p:pic>
      <p:sp>
        <p:nvSpPr>
          <p:cNvPr id="6" name="TextBox 5">
            <a:extLst>
              <a:ext uri="{FF2B5EF4-FFF2-40B4-BE49-F238E27FC236}">
                <a16:creationId xmlns:a16="http://schemas.microsoft.com/office/drawing/2014/main" id="{D2F24F7C-F5C5-D692-FCA0-B1D20D9FFEBF}"/>
              </a:ext>
            </a:extLst>
          </p:cNvPr>
          <p:cNvSpPr txBox="1"/>
          <p:nvPr/>
        </p:nvSpPr>
        <p:spPr>
          <a:xfrm>
            <a:off x="1513267" y="971281"/>
            <a:ext cx="564376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Times New Roman"/>
                <a:ea typeface="+mn-lt"/>
                <a:cs typeface="+mn-lt"/>
              </a:rPr>
              <a:t>Feature Pyramid Network (FPN) </a:t>
            </a:r>
            <a:endParaRPr lang="en-US" sz="2800" b="1" dirty="0">
              <a:latin typeface="Times New Roman"/>
              <a:cs typeface="Times New Roman"/>
            </a:endParaRPr>
          </a:p>
        </p:txBody>
      </p:sp>
      <p:sp>
        <p:nvSpPr>
          <p:cNvPr id="7" name="TextBox 6">
            <a:extLst>
              <a:ext uri="{FF2B5EF4-FFF2-40B4-BE49-F238E27FC236}">
                <a16:creationId xmlns:a16="http://schemas.microsoft.com/office/drawing/2014/main" id="{18D512DD-D412-E6F4-0C67-909A47B41611}"/>
              </a:ext>
            </a:extLst>
          </p:cNvPr>
          <p:cNvSpPr txBox="1"/>
          <p:nvPr/>
        </p:nvSpPr>
        <p:spPr>
          <a:xfrm>
            <a:off x="1950612" y="1542781"/>
            <a:ext cx="574035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ea typeface="+mn-lt"/>
                <a:cs typeface="+mn-lt"/>
              </a:rPr>
              <a:t>FPN</a:t>
            </a:r>
            <a:r>
              <a:rPr lang="en-US">
                <a:latin typeface="Times New Roman"/>
                <a:ea typeface="+mn-lt"/>
                <a:cs typeface="+mn-lt"/>
              </a:rPr>
              <a:t> is a feature extractor designed for such pyramid concept with accuracy and speed in mind.</a:t>
            </a:r>
            <a:endParaRPr lang="en-US">
              <a:latin typeface="Times New Roman"/>
              <a:cs typeface="Times New Roman"/>
            </a:endParaRPr>
          </a:p>
        </p:txBody>
      </p:sp>
      <p:sp>
        <p:nvSpPr>
          <p:cNvPr id="9" name="TextBox 8">
            <a:extLst>
              <a:ext uri="{FF2B5EF4-FFF2-40B4-BE49-F238E27FC236}">
                <a16:creationId xmlns:a16="http://schemas.microsoft.com/office/drawing/2014/main" id="{A051B48B-D08D-AD12-20BB-547AAB7475FC}"/>
              </a:ext>
            </a:extLst>
          </p:cNvPr>
          <p:cNvSpPr txBox="1"/>
          <p:nvPr/>
        </p:nvSpPr>
        <p:spPr>
          <a:xfrm>
            <a:off x="1950612" y="2152238"/>
            <a:ext cx="6097554" cy="1200329"/>
          </a:xfrm>
          <a:prstGeom prst="rect">
            <a:avLst/>
          </a:prstGeom>
          <a:noFill/>
        </p:spPr>
        <p:txBody>
          <a:bodyPr wrap="square">
            <a:spAutoFit/>
          </a:bodyPr>
          <a:lstStyle/>
          <a:p>
            <a:r>
              <a:rPr lang="en-US" b="1" i="0">
                <a:solidFill>
                  <a:srgbClr val="292929"/>
                </a:solidFill>
                <a:effectLst/>
                <a:latin typeface="Times New Roman" panose="02020603050405020304" pitchFamily="18" charset="0"/>
                <a:cs typeface="Times New Roman" panose="02020603050405020304" pitchFamily="18" charset="0"/>
              </a:rPr>
              <a:t>FPN</a:t>
            </a:r>
            <a:r>
              <a:rPr lang="en-US" b="0" i="0">
                <a:solidFill>
                  <a:srgbClr val="292929"/>
                </a:solidFill>
                <a:effectLst/>
                <a:latin typeface="Times New Roman" panose="02020603050405020304" pitchFamily="18" charset="0"/>
                <a:cs typeface="Times New Roman" panose="02020603050405020304" pitchFamily="18" charset="0"/>
              </a:rPr>
              <a:t> composes of a </a:t>
            </a:r>
            <a:r>
              <a:rPr lang="en-US" b="1" i="0">
                <a:solidFill>
                  <a:srgbClr val="292929"/>
                </a:solidFill>
                <a:effectLst/>
                <a:latin typeface="Times New Roman" panose="02020603050405020304" pitchFamily="18" charset="0"/>
                <a:cs typeface="Times New Roman" panose="02020603050405020304" pitchFamily="18" charset="0"/>
              </a:rPr>
              <a:t>bottom-up</a:t>
            </a:r>
            <a:r>
              <a:rPr lang="en-US" b="0" i="0">
                <a:solidFill>
                  <a:srgbClr val="292929"/>
                </a:solidFill>
                <a:effectLst/>
                <a:latin typeface="Times New Roman" panose="02020603050405020304" pitchFamily="18" charset="0"/>
                <a:cs typeface="Times New Roman" panose="02020603050405020304" pitchFamily="18" charset="0"/>
              </a:rPr>
              <a:t> and a </a:t>
            </a:r>
            <a:r>
              <a:rPr lang="en-US" b="1" i="0">
                <a:solidFill>
                  <a:srgbClr val="292929"/>
                </a:solidFill>
                <a:effectLst/>
                <a:latin typeface="Times New Roman" panose="02020603050405020304" pitchFamily="18" charset="0"/>
                <a:cs typeface="Times New Roman" panose="02020603050405020304" pitchFamily="18" charset="0"/>
              </a:rPr>
              <a:t>top-down</a:t>
            </a:r>
            <a:r>
              <a:rPr lang="en-US" b="0" i="0">
                <a:solidFill>
                  <a:srgbClr val="292929"/>
                </a:solidFill>
                <a:effectLst/>
                <a:latin typeface="Times New Roman" panose="02020603050405020304" pitchFamily="18" charset="0"/>
                <a:cs typeface="Times New Roman" panose="02020603050405020304" pitchFamily="18" charset="0"/>
              </a:rPr>
              <a:t> pathway. The bottom-up pathway is the usual convolutional network for feature extraction. The top-down pathway to construct higher resolution layers from a semantic rich layer.</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98196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5EBDF2F-A258-2D0E-1045-E2DE81C73AF1}"/>
              </a:ext>
            </a:extLst>
          </p:cNvPr>
          <p:cNvSpPr>
            <a:spLocks noGrp="1"/>
          </p:cNvSpPr>
          <p:nvPr>
            <p:ph type="title"/>
          </p:nvPr>
        </p:nvSpPr>
        <p:spPr>
          <a:xfrm>
            <a:off x="3906429" y="155353"/>
            <a:ext cx="6276232" cy="614422"/>
          </a:xfrm>
        </p:spPr>
        <p:txBody>
          <a:bodyPr>
            <a:normAutofit fontScale="90000"/>
          </a:bodyPr>
          <a:lstStyle/>
          <a:p>
            <a:r>
              <a:rPr lang="en-US" b="1" dirty="0">
                <a:latin typeface="Times New Roman"/>
                <a:ea typeface="+mj-lt"/>
                <a:cs typeface="+mj-lt"/>
              </a:rPr>
              <a:t>Palm Detection Model</a:t>
            </a:r>
            <a:endParaRPr lang="en-US" b="1" dirty="0">
              <a:latin typeface="Times New Roman"/>
              <a:cs typeface="Times New Roman"/>
            </a:endParaRPr>
          </a:p>
        </p:txBody>
      </p:sp>
      <p:sp>
        <p:nvSpPr>
          <p:cNvPr id="6" name="TextBox 5">
            <a:extLst>
              <a:ext uri="{FF2B5EF4-FFF2-40B4-BE49-F238E27FC236}">
                <a16:creationId xmlns:a16="http://schemas.microsoft.com/office/drawing/2014/main" id="{1F809669-A401-3426-34FE-5BF22F9772DA}"/>
              </a:ext>
            </a:extLst>
          </p:cNvPr>
          <p:cNvSpPr txBox="1"/>
          <p:nvPr/>
        </p:nvSpPr>
        <p:spPr>
          <a:xfrm>
            <a:off x="950167" y="769775"/>
            <a:ext cx="6094378" cy="522259"/>
          </a:xfrm>
          <a:prstGeom prst="rect">
            <a:avLst/>
          </a:prstGeom>
          <a:noFill/>
        </p:spPr>
        <p:txBody>
          <a:bodyPr wrap="square">
            <a:spAutoFit/>
          </a:bodyPr>
          <a:lstStyle/>
          <a:p>
            <a:pPr marR="0" lvl="1">
              <a:lnSpc>
                <a:spcPct val="107000"/>
              </a:lnSpc>
              <a:spcBef>
                <a:spcPts val="0"/>
              </a:spcBef>
              <a:spcAft>
                <a:spcPts val="800"/>
              </a:spcAft>
            </a:pPr>
            <a:r>
              <a:rPr lang="en-US" sz="2800" b="1" dirty="0" err="1">
                <a:effectLst/>
                <a:latin typeface="Times New Roman" panose="02020603050405020304" pitchFamily="18" charset="0"/>
                <a:ea typeface="Calibri" panose="020F0502020204030204" pitchFamily="34" charset="0"/>
                <a:cs typeface="Times New Roman" panose="02020603050405020304" pitchFamily="18" charset="0"/>
              </a:rPr>
              <a:t>Minimising</a:t>
            </a: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 focal loss</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6AC3BE38-72ED-B24B-98AF-FBAFD0BA4931}"/>
              </a:ext>
            </a:extLst>
          </p:cNvPr>
          <p:cNvSpPr txBox="1"/>
          <p:nvPr/>
        </p:nvSpPr>
        <p:spPr>
          <a:xfrm>
            <a:off x="2123061" y="1583290"/>
            <a:ext cx="8421722" cy="646331"/>
          </a:xfrm>
          <a:prstGeom prst="rect">
            <a:avLst/>
          </a:prstGeom>
          <a:noFill/>
        </p:spPr>
        <p:txBody>
          <a:bodyPr wrap="square">
            <a:spAutoFit/>
          </a:bodyPr>
          <a:lstStyle/>
          <a:p>
            <a:r>
              <a:rPr lang="en-US" sz="1800" dirty="0">
                <a:effectLst/>
                <a:latin typeface="Segoe UI" panose="020B0502040204020203" pitchFamily="34" charset="0"/>
                <a:ea typeface="Calibri" panose="020F0502020204030204" pitchFamily="34" charset="0"/>
              </a:rPr>
              <a:t>Focal loss addresses the problem of one stage detector where there is an imbalance between the foreground mage and the background image.</a:t>
            </a:r>
            <a:endParaRPr lang="en-US" dirty="0"/>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DA5C1229-481B-B255-11C1-AFDF94BC801E}"/>
                  </a:ext>
                </a:extLst>
              </p:cNvPr>
              <p:cNvSpPr txBox="1"/>
              <p:nvPr/>
            </p:nvSpPr>
            <p:spPr>
              <a:xfrm>
                <a:off x="2158729" y="2751626"/>
                <a:ext cx="6094378" cy="2308324"/>
              </a:xfrm>
              <a:prstGeom prst="rect">
                <a:avLst/>
              </a:prstGeom>
              <a:noFill/>
            </p:spPr>
            <p:txBody>
              <a:bodyPr wrap="square">
                <a:spAutoFit/>
              </a:bodyPr>
              <a:lstStyle/>
              <a:p>
                <a:r>
                  <a:rPr lang="en-US" dirty="0">
                    <a:latin typeface="Segoe UI" panose="020B0502040204020203" pitchFamily="34" charset="0"/>
                    <a:ea typeface="Calibri" panose="020F0502020204030204" pitchFamily="34" charset="0"/>
                  </a:rPr>
                  <a:t>- </a:t>
                </a:r>
                <a:r>
                  <a:rPr lang="en-US" sz="1800" dirty="0">
                    <a:effectLst/>
                    <a:latin typeface="Segoe UI" panose="020B0502040204020203" pitchFamily="34" charset="0"/>
                    <a:ea typeface="Calibri" panose="020F0502020204030204" pitchFamily="34" charset="0"/>
                  </a:rPr>
                  <a:t>CE is cross entropy loss:</a:t>
                </a:r>
              </a:p>
              <a:p>
                <a14:m>
                  <m:oMathPara xmlns:m="http://schemas.openxmlformats.org/officeDocument/2006/math">
                    <m:oMathParaPr>
                      <m:jc m:val="centerGroup"/>
                    </m:oMathParaPr>
                    <m:oMath xmlns:m="http://schemas.openxmlformats.org/officeDocument/2006/math">
                      <m:r>
                        <a:rPr lang="en-US" sz="1800" i="1" smtClean="0">
                          <a:effectLst/>
                          <a:latin typeface="Cambria Math" panose="02040503050406030204" pitchFamily="18" charset="0"/>
                          <a:ea typeface="Calibri" panose="020F0502020204030204" pitchFamily="34" charset="0"/>
                          <a:cs typeface="Segoe UI" panose="020B0502040204020203" pitchFamily="34" charset="0"/>
                        </a:rPr>
                        <m:t>𝐶𝐸</m:t>
                      </m:r>
                      <m:d>
                        <m:dPr>
                          <m:ctrlPr>
                            <a:rPr lang="en-US" sz="1800" i="1">
                              <a:effectLst/>
                              <a:latin typeface="Cambria Math" panose="02040503050406030204" pitchFamily="18" charset="0"/>
                              <a:ea typeface="Calibri" panose="020F0502020204030204" pitchFamily="34" charset="0"/>
                              <a:cs typeface="Segoe UI" panose="020B0502040204020203" pitchFamily="34" charset="0"/>
                            </a:rPr>
                          </m:ctrlPr>
                        </m:dPr>
                        <m:e>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e>
                      </m:d>
                      <m:r>
                        <a:rPr lang="en-US" sz="1800" i="1">
                          <a:effectLst/>
                          <a:latin typeface="Cambria Math" panose="02040503050406030204" pitchFamily="18" charset="0"/>
                          <a:ea typeface="Calibri" panose="020F0502020204030204" pitchFamily="34" charset="0"/>
                          <a:cs typeface="Segoe UI" panose="020B0502040204020203" pitchFamily="34" charset="0"/>
                        </a:rPr>
                        <m:t>= −</m:t>
                      </m:r>
                      <m:r>
                        <a:rPr lang="en-US" sz="1800" i="1">
                          <a:effectLst/>
                          <a:latin typeface="Cambria Math" panose="02040503050406030204" pitchFamily="18" charset="0"/>
                          <a:ea typeface="Calibri" panose="020F0502020204030204" pitchFamily="34" charset="0"/>
                          <a:cs typeface="Segoe UI" panose="020B0502040204020203" pitchFamily="34" charset="0"/>
                        </a:rPr>
                        <m:t>𝛼</m:t>
                      </m:r>
                      <m:r>
                        <a:rPr lang="en-US" sz="1800" i="1">
                          <a:effectLst/>
                          <a:latin typeface="Cambria Math" panose="02040503050406030204" pitchFamily="18" charset="0"/>
                          <a:ea typeface="Calibri" panose="020F0502020204030204" pitchFamily="34" charset="0"/>
                          <a:cs typeface="Segoe UI" panose="020B0502040204020203" pitchFamily="34" charset="0"/>
                        </a:rPr>
                        <m:t> </m:t>
                      </m:r>
                      <m:func>
                        <m:funcPr>
                          <m:ctrlPr>
                            <a:rPr lang="en-US" sz="1800" i="1">
                              <a:effectLst/>
                              <a:latin typeface="Cambria Math" panose="02040503050406030204" pitchFamily="18" charset="0"/>
                              <a:ea typeface="Calibri" panose="020F0502020204030204" pitchFamily="34" charset="0"/>
                              <a:cs typeface="Segoe UI" panose="020B0502040204020203" pitchFamily="34" charset="0"/>
                            </a:rPr>
                          </m:ctrlPr>
                        </m:funcPr>
                        <m:fName>
                          <m:r>
                            <m:rPr>
                              <m:sty m:val="p"/>
                            </m:rPr>
                            <a:rPr lang="en-US" sz="1800">
                              <a:effectLst/>
                              <a:latin typeface="Cambria Math" panose="02040503050406030204" pitchFamily="18" charset="0"/>
                              <a:ea typeface="Calibri" panose="020F0502020204030204" pitchFamily="34" charset="0"/>
                              <a:cs typeface="Segoe UI" panose="020B0502040204020203" pitchFamily="34" charset="0"/>
                            </a:rPr>
                            <m:t>log</m:t>
                          </m:r>
                        </m:fName>
                        <m:e>
                          <m:r>
                            <a:rPr lang="en-US" sz="1800" i="1">
                              <a:effectLst/>
                              <a:latin typeface="Cambria Math" panose="02040503050406030204" pitchFamily="18" charset="0"/>
                              <a:ea typeface="Calibri" panose="020F0502020204030204" pitchFamily="34" charset="0"/>
                              <a:cs typeface="Segoe UI" panose="020B0502040204020203" pitchFamily="34" charset="0"/>
                            </a:rPr>
                            <m:t>(</m:t>
                          </m:r>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r>
                            <a:rPr lang="en-US" sz="1800" i="1">
                              <a:effectLst/>
                              <a:latin typeface="Cambria Math" panose="02040503050406030204" pitchFamily="18" charset="0"/>
                              <a:ea typeface="Calibri" panose="020F0502020204030204" pitchFamily="34" charset="0"/>
                              <a:cs typeface="Segoe UI" panose="020B0502040204020203" pitchFamily="34" charset="0"/>
                            </a:rPr>
                            <m:t>)</m:t>
                          </m:r>
                        </m:e>
                      </m:func>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latin typeface="Segoe UI" panose="020B0502040204020203" pitchFamily="34" charset="0"/>
                  </a:rPr>
                  <a:t>- FL is focal loss:</a:t>
                </a:r>
              </a:p>
              <a:p>
                <a:r>
                  <a:rPr lang="en-US" dirty="0">
                    <a:latin typeface="Segoe UI" panose="020B0502040204020203" pitchFamily="34" charset="0"/>
                  </a:rPr>
                  <a:t>			</a:t>
                </a:r>
                <a14:m>
                  <m:oMath xmlns:m="http://schemas.openxmlformats.org/officeDocument/2006/math">
                    <m:r>
                      <a:rPr lang="en-US" sz="1800" i="1" smtClean="0">
                        <a:effectLst/>
                        <a:latin typeface="Cambria Math" panose="02040503050406030204" pitchFamily="18" charset="0"/>
                        <a:ea typeface="Calibri" panose="020F0502020204030204" pitchFamily="34" charset="0"/>
                        <a:cs typeface="Segoe UI" panose="020B0502040204020203" pitchFamily="34" charset="0"/>
                      </a:rPr>
                      <m:t>𝐹𝐿</m:t>
                    </m:r>
                    <m:d>
                      <m:dPr>
                        <m:ctrlPr>
                          <a:rPr lang="en-US" sz="1800" i="1">
                            <a:effectLst/>
                            <a:latin typeface="Cambria Math" panose="02040503050406030204" pitchFamily="18" charset="0"/>
                            <a:ea typeface="Calibri" panose="020F0502020204030204" pitchFamily="34" charset="0"/>
                            <a:cs typeface="Segoe UI" panose="020B0502040204020203" pitchFamily="34" charset="0"/>
                          </a:rPr>
                        </m:ctrlPr>
                      </m:dPr>
                      <m:e>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e>
                    </m:d>
                    <m:r>
                      <a:rPr lang="en-US" sz="1800" i="1">
                        <a:effectLst/>
                        <a:latin typeface="Cambria Math" panose="02040503050406030204" pitchFamily="18" charset="0"/>
                        <a:ea typeface="Calibri" panose="020F0502020204030204" pitchFamily="34" charset="0"/>
                        <a:cs typeface="Segoe UI" panose="020B0502040204020203" pitchFamily="34" charset="0"/>
                      </a:rPr>
                      <m:t>= −</m:t>
                    </m:r>
                    <m:sSup>
                      <m:sSup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pPr>
                      <m:e>
                        <m:d>
                          <m:dPr>
                            <m:ctrlPr>
                              <a:rPr lang="en-US" sz="1800" i="1">
                                <a:effectLst/>
                                <a:latin typeface="Cambria Math" panose="02040503050406030204" pitchFamily="18" charset="0"/>
                                <a:ea typeface="Calibri" panose="020F0502020204030204" pitchFamily="34" charset="0"/>
                                <a:cs typeface="Segoe UI" panose="020B0502040204020203" pitchFamily="34" charset="0"/>
                              </a:rPr>
                            </m:ctrlPr>
                          </m:dPr>
                          <m:e>
                            <m:r>
                              <a:rPr lang="en-US" sz="1800" i="1">
                                <a:effectLst/>
                                <a:latin typeface="Cambria Math" panose="02040503050406030204" pitchFamily="18" charset="0"/>
                                <a:ea typeface="Calibri" panose="020F0502020204030204" pitchFamily="34" charset="0"/>
                                <a:cs typeface="Segoe UI" panose="020B0502040204020203" pitchFamily="34" charset="0"/>
                              </a:rPr>
                              <m:t>1− </m:t>
                            </m:r>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e>
                        </m:d>
                      </m:e>
                      <m:sup>
                        <m:r>
                          <a:rPr lang="en-US" sz="1800" i="1">
                            <a:effectLst/>
                            <a:latin typeface="Cambria Math" panose="02040503050406030204" pitchFamily="18" charset="0"/>
                            <a:ea typeface="Calibri" panose="020F0502020204030204" pitchFamily="34" charset="0"/>
                            <a:cs typeface="Segoe UI" panose="020B0502040204020203" pitchFamily="34" charset="0"/>
                          </a:rPr>
                          <m:t>𝑦</m:t>
                        </m:r>
                      </m:sup>
                    </m:sSup>
                    <m:r>
                      <a:rPr lang="en-US" sz="1800" i="1">
                        <a:effectLst/>
                        <a:latin typeface="Cambria Math" panose="02040503050406030204" pitchFamily="18" charset="0"/>
                        <a:ea typeface="Calibri" panose="020F0502020204030204" pitchFamily="34" charset="0"/>
                        <a:cs typeface="Segoe UI" panose="020B0502040204020203" pitchFamily="34" charset="0"/>
                      </a:rPr>
                      <m:t> </m:t>
                    </m:r>
                    <m:func>
                      <m:funcPr>
                        <m:ctrlPr>
                          <a:rPr lang="en-US" sz="1800" i="1">
                            <a:effectLst/>
                            <a:latin typeface="Cambria Math" panose="02040503050406030204" pitchFamily="18" charset="0"/>
                            <a:ea typeface="Calibri" panose="020F0502020204030204" pitchFamily="34" charset="0"/>
                            <a:cs typeface="Segoe UI" panose="020B0502040204020203" pitchFamily="34" charset="0"/>
                          </a:rPr>
                        </m:ctrlPr>
                      </m:funcPr>
                      <m:fName>
                        <m:r>
                          <m:rPr>
                            <m:sty m:val="p"/>
                          </m:rPr>
                          <a:rPr lang="en-US" sz="1800">
                            <a:effectLst/>
                            <a:latin typeface="Cambria Math" panose="02040503050406030204" pitchFamily="18" charset="0"/>
                            <a:ea typeface="Calibri" panose="020F0502020204030204" pitchFamily="34" charset="0"/>
                            <a:cs typeface="Segoe UI" panose="020B0502040204020203" pitchFamily="34" charset="0"/>
                          </a:rPr>
                          <m:t>log</m:t>
                        </m:r>
                      </m:fName>
                      <m:e>
                        <m:d>
                          <m:dPr>
                            <m:ctrlPr>
                              <a:rPr lang="en-US" sz="1800" i="1">
                                <a:effectLst/>
                                <a:latin typeface="Cambria Math" panose="02040503050406030204" pitchFamily="18" charset="0"/>
                                <a:ea typeface="Calibri" panose="020F0502020204030204" pitchFamily="34" charset="0"/>
                                <a:cs typeface="Segoe UI" panose="020B0502040204020203" pitchFamily="34" charset="0"/>
                              </a:rPr>
                            </m:ctrlPr>
                          </m:dPr>
                          <m:e>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e>
                        </m:d>
                      </m:e>
                    </m:func>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r>
                  <a:rPr lang="en-US" dirty="0"/>
                  <a:t>- FL when using alpha variant focal loss:</a:t>
                </a:r>
              </a:p>
              <a:p>
                <a:r>
                  <a:rPr lang="en-US" dirty="0"/>
                  <a:t>			</a:t>
                </a:r>
                <a14:m>
                  <m:oMath xmlns:m="http://schemas.openxmlformats.org/officeDocument/2006/math">
                    <m:r>
                      <a:rPr lang="en-US" sz="1800" i="1" smtClean="0">
                        <a:effectLst/>
                        <a:latin typeface="Cambria Math" panose="02040503050406030204" pitchFamily="18" charset="0"/>
                        <a:ea typeface="Calibri" panose="020F0502020204030204" pitchFamily="34" charset="0"/>
                        <a:cs typeface="Segoe UI" panose="020B0502040204020203" pitchFamily="34" charset="0"/>
                      </a:rPr>
                      <m:t>𝐹𝐿</m:t>
                    </m:r>
                    <m:d>
                      <m:dPr>
                        <m:ctrlPr>
                          <a:rPr lang="en-US" sz="1800" i="1">
                            <a:effectLst/>
                            <a:latin typeface="Cambria Math" panose="02040503050406030204" pitchFamily="18" charset="0"/>
                            <a:ea typeface="Calibri" panose="020F0502020204030204" pitchFamily="34" charset="0"/>
                            <a:cs typeface="Segoe UI" panose="020B0502040204020203" pitchFamily="34" charset="0"/>
                          </a:rPr>
                        </m:ctrlPr>
                      </m:dPr>
                      <m:e>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e>
                    </m:d>
                    <m:r>
                      <a:rPr lang="en-US" sz="1800" i="1">
                        <a:effectLst/>
                        <a:latin typeface="Cambria Math" panose="02040503050406030204" pitchFamily="18" charset="0"/>
                        <a:ea typeface="Calibri" panose="020F0502020204030204" pitchFamily="34" charset="0"/>
                        <a:cs typeface="Segoe UI" panose="020B0502040204020203" pitchFamily="34" charset="0"/>
                      </a:rPr>
                      <m:t>= −</m:t>
                    </m:r>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𝛼</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sSup>
                      <m:sSup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pPr>
                      <m:e>
                        <m:r>
                          <a:rPr lang="en-US" sz="1800" i="1">
                            <a:effectLst/>
                            <a:latin typeface="Cambria Math" panose="02040503050406030204" pitchFamily="18" charset="0"/>
                            <a:ea typeface="Calibri" panose="020F0502020204030204" pitchFamily="34" charset="0"/>
                            <a:cs typeface="Segoe UI" panose="020B0502040204020203" pitchFamily="34" charset="0"/>
                          </a:rPr>
                          <m:t>(1− </m:t>
                        </m:r>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r>
                          <a:rPr lang="en-US" sz="1800" i="1">
                            <a:effectLst/>
                            <a:latin typeface="Cambria Math" panose="02040503050406030204" pitchFamily="18" charset="0"/>
                            <a:ea typeface="Calibri" panose="020F0502020204030204" pitchFamily="34" charset="0"/>
                            <a:cs typeface="Segoe UI" panose="020B0502040204020203" pitchFamily="34" charset="0"/>
                          </a:rPr>
                          <m:t>)</m:t>
                        </m:r>
                      </m:e>
                      <m:sup>
                        <m:r>
                          <a:rPr lang="en-US" sz="1800" i="1">
                            <a:effectLst/>
                            <a:latin typeface="Cambria Math" panose="02040503050406030204" pitchFamily="18" charset="0"/>
                            <a:ea typeface="Calibri" panose="020F0502020204030204" pitchFamily="34" charset="0"/>
                            <a:cs typeface="Segoe UI" panose="020B0502040204020203" pitchFamily="34" charset="0"/>
                          </a:rPr>
                          <m:t>𝑦</m:t>
                        </m:r>
                      </m:sup>
                    </m:sSup>
                    <m:func>
                      <m:funcPr>
                        <m:ctrlPr>
                          <a:rPr lang="en-US" sz="1800" i="1">
                            <a:effectLst/>
                            <a:latin typeface="Cambria Math" panose="02040503050406030204" pitchFamily="18" charset="0"/>
                            <a:ea typeface="Calibri" panose="020F0502020204030204" pitchFamily="34" charset="0"/>
                            <a:cs typeface="Segoe UI" panose="020B0502040204020203" pitchFamily="34" charset="0"/>
                          </a:rPr>
                        </m:ctrlPr>
                      </m:funcPr>
                      <m:fName>
                        <m:r>
                          <m:rPr>
                            <m:sty m:val="p"/>
                          </m:rPr>
                          <a:rPr lang="en-US" sz="1800">
                            <a:effectLst/>
                            <a:latin typeface="Cambria Math" panose="02040503050406030204" pitchFamily="18" charset="0"/>
                            <a:ea typeface="Calibri" panose="020F0502020204030204" pitchFamily="34" charset="0"/>
                            <a:cs typeface="Segoe UI" panose="020B0502040204020203" pitchFamily="34" charset="0"/>
                          </a:rPr>
                          <m:t>log</m:t>
                        </m:r>
                      </m:fName>
                      <m:e>
                        <m:r>
                          <a:rPr lang="en-US" sz="1800" i="1">
                            <a:effectLst/>
                            <a:latin typeface="Cambria Math" panose="02040503050406030204" pitchFamily="18" charset="0"/>
                            <a:ea typeface="Calibri" panose="020F0502020204030204" pitchFamily="34" charset="0"/>
                            <a:cs typeface="Segoe UI" panose="020B0502040204020203" pitchFamily="34" charset="0"/>
                          </a:rPr>
                          <m:t>(</m:t>
                        </m:r>
                        <m:sSub>
                          <m:sSubPr>
                            <m:ctrlPr>
                              <a:rPr lang="en-US" sz="1800" i="1">
                                <a:effectLst/>
                                <a:latin typeface="Cambria Math" panose="02040503050406030204" pitchFamily="18" charset="0"/>
                                <a:ea typeface="Calibri" panose="020F0502020204030204" pitchFamily="34" charset="0"/>
                                <a:cs typeface="Segoe UI" panose="020B0502040204020203" pitchFamily="34" charset="0"/>
                              </a:rPr>
                            </m:ctrlPr>
                          </m:sSubPr>
                          <m:e>
                            <m:r>
                              <a:rPr lang="en-US" sz="1800" i="1">
                                <a:effectLst/>
                                <a:latin typeface="Cambria Math" panose="02040503050406030204" pitchFamily="18" charset="0"/>
                                <a:ea typeface="Calibri" panose="020F0502020204030204" pitchFamily="34" charset="0"/>
                                <a:cs typeface="Segoe UI" panose="020B0502040204020203" pitchFamily="34" charset="0"/>
                              </a:rPr>
                              <m:t>𝑝</m:t>
                            </m:r>
                          </m:e>
                          <m:sub>
                            <m:r>
                              <a:rPr lang="en-US" sz="1800" i="1">
                                <a:effectLst/>
                                <a:latin typeface="Cambria Math" panose="02040503050406030204" pitchFamily="18" charset="0"/>
                                <a:ea typeface="Calibri" panose="020F0502020204030204" pitchFamily="34" charset="0"/>
                                <a:cs typeface="Segoe UI" panose="020B0502040204020203" pitchFamily="34" charset="0"/>
                              </a:rPr>
                              <m:t>𝑡</m:t>
                            </m:r>
                          </m:sub>
                        </m:sSub>
                        <m:r>
                          <a:rPr lang="en-US" sz="1800" i="1">
                            <a:effectLst/>
                            <a:latin typeface="Cambria Math" panose="02040503050406030204" pitchFamily="18" charset="0"/>
                            <a:ea typeface="Calibri" panose="020F0502020204030204" pitchFamily="34" charset="0"/>
                            <a:cs typeface="Segoe UI" panose="020B0502040204020203" pitchFamily="34" charset="0"/>
                          </a:rPr>
                          <m:t>)</m:t>
                        </m:r>
                      </m:e>
                    </m:func>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p:sp>
            <p:nvSpPr>
              <p:cNvPr id="10" name="TextBox 9">
                <a:extLst>
                  <a:ext uri="{FF2B5EF4-FFF2-40B4-BE49-F238E27FC236}">
                    <a16:creationId xmlns:a16="http://schemas.microsoft.com/office/drawing/2014/main" id="{DA5C1229-481B-B255-11C1-AFDF94BC801E}"/>
                  </a:ext>
                </a:extLst>
              </p:cNvPr>
              <p:cNvSpPr txBox="1">
                <a:spLocks noRot="1" noChangeAspect="1" noMove="1" noResize="1" noEditPoints="1" noAdjustHandles="1" noChangeArrowheads="1" noChangeShapeType="1" noTextEdit="1"/>
              </p:cNvSpPr>
              <p:nvPr/>
            </p:nvSpPr>
            <p:spPr>
              <a:xfrm>
                <a:off x="2158729" y="2751626"/>
                <a:ext cx="6094378" cy="2308324"/>
              </a:xfrm>
              <a:prstGeom prst="rect">
                <a:avLst/>
              </a:prstGeom>
              <a:blipFill>
                <a:blip r:embed="rId2"/>
                <a:stretch>
                  <a:fillRect l="-800" t="-1055"/>
                </a:stretch>
              </a:blipFill>
            </p:spPr>
            <p:txBody>
              <a:bodyPr/>
              <a:lstStyle/>
              <a:p>
                <a:r>
                  <a:rPr lang="en-US">
                    <a:noFill/>
                  </a:rPr>
                  <a:t> </a:t>
                </a:r>
              </a:p>
            </p:txBody>
          </p:sp>
        </mc:Fallback>
      </mc:AlternateContent>
    </p:spTree>
    <p:extLst>
      <p:ext uri="{BB962C8B-B14F-4D97-AF65-F5344CB8AC3E}">
        <p14:creationId xmlns:p14="http://schemas.microsoft.com/office/powerpoint/2010/main" val="41570791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A7E69-8A6F-D837-A0BC-5EF3C358CAE1}"/>
              </a:ext>
            </a:extLst>
          </p:cNvPr>
          <p:cNvSpPr>
            <a:spLocks noGrp="1"/>
          </p:cNvSpPr>
          <p:nvPr>
            <p:ph type="title"/>
          </p:nvPr>
        </p:nvSpPr>
        <p:spPr>
          <a:xfrm>
            <a:off x="1416218" y="296693"/>
            <a:ext cx="6142173" cy="555171"/>
          </a:xfrm>
        </p:spPr>
        <p:txBody>
          <a:bodyPr>
            <a:normAutofit fontScale="90000"/>
          </a:bodyPr>
          <a:lstStyle/>
          <a:p>
            <a:r>
              <a:rPr lang="en-US" b="1" dirty="0">
                <a:latin typeface="Times New Roman"/>
                <a:cs typeface="Times New Roman"/>
              </a:rPr>
              <a:t>Hand land mark model</a:t>
            </a:r>
          </a:p>
        </p:txBody>
      </p:sp>
      <p:sp>
        <p:nvSpPr>
          <p:cNvPr id="4" name="TextBox 3">
            <a:extLst>
              <a:ext uri="{FF2B5EF4-FFF2-40B4-BE49-F238E27FC236}">
                <a16:creationId xmlns:a16="http://schemas.microsoft.com/office/drawing/2014/main" id="{08E6A627-3DBE-E173-1DDD-9FB8BD8E09CD}"/>
              </a:ext>
            </a:extLst>
          </p:cNvPr>
          <p:cNvSpPr txBox="1"/>
          <p:nvPr/>
        </p:nvSpPr>
        <p:spPr>
          <a:xfrm>
            <a:off x="998591" y="1509290"/>
            <a:ext cx="5760357" cy="35548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a:latin typeface="Times New Roman"/>
                <a:cs typeface="Times New Roman"/>
              </a:rPr>
              <a:t>Input:</a:t>
            </a:r>
            <a:r>
              <a:rPr lang="en-US" sz="2500">
                <a:latin typeface="Times New Roman"/>
                <a:cs typeface="Times New Roman"/>
              </a:rPr>
              <a:t> The image contains the bounding box of the hand</a:t>
            </a:r>
          </a:p>
          <a:p>
            <a:r>
              <a:rPr lang="en-US" sz="2500" b="1">
                <a:latin typeface="Times New Roman"/>
                <a:cs typeface="Times New Roman"/>
              </a:rPr>
              <a:t>Output: </a:t>
            </a:r>
          </a:p>
          <a:p>
            <a:pPr marL="457200" indent="-457200">
              <a:buAutoNum type="arabicPeriod"/>
            </a:pPr>
            <a:r>
              <a:rPr lang="en-US" sz="2500">
                <a:latin typeface="Times New Roman"/>
                <a:cs typeface="Times New Roman"/>
              </a:rPr>
              <a:t>The image contains 21 anchor points drawn on the hand</a:t>
            </a:r>
          </a:p>
          <a:p>
            <a:pPr marL="457200" indent="-457200">
              <a:buAutoNum type="arabicPeriod"/>
            </a:pPr>
            <a:r>
              <a:rPr lang="en-US" sz="2500">
                <a:latin typeface="Times New Roman"/>
                <a:cs typeface="Times New Roman"/>
              </a:rPr>
              <a:t>A hand flag indicating the probability of hand presence in the input image</a:t>
            </a:r>
          </a:p>
          <a:p>
            <a:pPr marL="457200" indent="-457200">
              <a:buAutoNum type="arabicPeriod"/>
            </a:pPr>
            <a:r>
              <a:rPr lang="en-US" sz="2500">
                <a:latin typeface="Times New Roman"/>
                <a:cs typeface="Times New Roman"/>
              </a:rPr>
              <a:t>A binary classification of handedness, e.g. left or right hand</a:t>
            </a:r>
            <a:endParaRPr lang="en-US"/>
          </a:p>
        </p:txBody>
      </p:sp>
      <p:pic>
        <p:nvPicPr>
          <p:cNvPr id="8" name="Picture 8" descr="Diagram&#10;&#10;Description automatically generated">
            <a:extLst>
              <a:ext uri="{FF2B5EF4-FFF2-40B4-BE49-F238E27FC236}">
                <a16:creationId xmlns:a16="http://schemas.microsoft.com/office/drawing/2014/main" id="{50D3B854-A121-56C1-462C-9FA066007B12}"/>
              </a:ext>
            </a:extLst>
          </p:cNvPr>
          <p:cNvPicPr>
            <a:picLocks noChangeAspect="1"/>
          </p:cNvPicPr>
          <p:nvPr/>
        </p:nvPicPr>
        <p:blipFill>
          <a:blip r:embed="rId2"/>
          <a:stretch>
            <a:fillRect/>
          </a:stretch>
        </p:blipFill>
        <p:spPr>
          <a:xfrm>
            <a:off x="7349066" y="1030455"/>
            <a:ext cx="4126088" cy="2595756"/>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pic>
        <p:nvPicPr>
          <p:cNvPr id="9" name="Picture 9" descr="Text&#10;&#10;Description automatically generated">
            <a:extLst>
              <a:ext uri="{FF2B5EF4-FFF2-40B4-BE49-F238E27FC236}">
                <a16:creationId xmlns:a16="http://schemas.microsoft.com/office/drawing/2014/main" id="{8A2836F2-AED1-5D94-8C39-EC80085DCF8B}"/>
              </a:ext>
            </a:extLst>
          </p:cNvPr>
          <p:cNvPicPr>
            <a:picLocks noChangeAspect="1"/>
          </p:cNvPicPr>
          <p:nvPr/>
        </p:nvPicPr>
        <p:blipFill>
          <a:blip r:embed="rId3"/>
          <a:stretch>
            <a:fillRect/>
          </a:stretch>
        </p:blipFill>
        <p:spPr>
          <a:xfrm>
            <a:off x="6490323" y="4096124"/>
            <a:ext cx="5540886" cy="2076572"/>
          </a:xfrm>
          <a:prstGeom prst="rect">
            <a:avLst/>
          </a:prstGeom>
          <a:ln w="38100" cap="sq">
            <a:solidFill>
              <a:schemeClr val="accent1">
                <a:lumMod val="60000"/>
                <a:lumOff val="40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048634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CE5E64-DFDB-D356-15FF-1E95CCF8DE92}"/>
              </a:ext>
            </a:extLst>
          </p:cNvPr>
          <p:cNvSpPr txBox="1"/>
          <p:nvPr/>
        </p:nvSpPr>
        <p:spPr>
          <a:xfrm>
            <a:off x="1558941" y="599049"/>
            <a:ext cx="9829730"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500" b="1">
                <a:latin typeface="Times New Roman"/>
                <a:ea typeface="+mn-lt"/>
                <a:cs typeface="+mn-lt"/>
              </a:rPr>
              <a:t>Architecture of hand landmark model for </a:t>
            </a:r>
            <a:r>
              <a:rPr lang="en-US" sz="3500" b="1" err="1">
                <a:latin typeface="Times New Roman"/>
                <a:ea typeface="+mn-lt"/>
                <a:cs typeface="+mn-lt"/>
              </a:rPr>
              <a:t>MediaPipe</a:t>
            </a:r>
            <a:endParaRPr lang="en-US" sz="3500" b="1">
              <a:latin typeface="Times New Roman"/>
              <a:cs typeface="Times New Roman"/>
            </a:endParaRPr>
          </a:p>
        </p:txBody>
      </p:sp>
      <p:sp>
        <p:nvSpPr>
          <p:cNvPr id="6" name="TextBox 5">
            <a:extLst>
              <a:ext uri="{FF2B5EF4-FFF2-40B4-BE49-F238E27FC236}">
                <a16:creationId xmlns:a16="http://schemas.microsoft.com/office/drawing/2014/main" id="{523231A5-BF6C-84BB-5310-267D217E7A3E}"/>
              </a:ext>
            </a:extLst>
          </p:cNvPr>
          <p:cNvSpPr txBox="1"/>
          <p:nvPr/>
        </p:nvSpPr>
        <p:spPr>
          <a:xfrm>
            <a:off x="1834444" y="2229555"/>
            <a:ext cx="6886222"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a:latin typeface="Times New Roman"/>
                <a:ea typeface="+mn-lt"/>
                <a:cs typeface="+mn-lt"/>
              </a:rPr>
              <a:t>1. Multiview Bootstrapping </a:t>
            </a:r>
          </a:p>
          <a:p>
            <a:r>
              <a:rPr lang="en-US" sz="2500" b="1">
                <a:latin typeface="Times New Roman"/>
                <a:ea typeface="+mn-lt"/>
                <a:cs typeface="+mn-lt"/>
              </a:rPr>
              <a:t>2. Recover tracking failure</a:t>
            </a:r>
            <a:endParaRPr lang="en-US" sz="2500" b="1">
              <a:latin typeface="Times New Roman"/>
              <a:cs typeface="Times New Roman"/>
            </a:endParaRPr>
          </a:p>
        </p:txBody>
      </p:sp>
    </p:spTree>
    <p:extLst>
      <p:ext uri="{BB962C8B-B14F-4D97-AF65-F5344CB8AC3E}">
        <p14:creationId xmlns:p14="http://schemas.microsoft.com/office/powerpoint/2010/main" val="26002234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different, box, various, bunch&#10;&#10;Description automatically generated">
            <a:extLst>
              <a:ext uri="{FF2B5EF4-FFF2-40B4-BE49-F238E27FC236}">
                <a16:creationId xmlns:a16="http://schemas.microsoft.com/office/drawing/2014/main" id="{9554D184-5EAC-A46B-C7F2-E1D840FFD78B}"/>
              </a:ext>
            </a:extLst>
          </p:cNvPr>
          <p:cNvPicPr>
            <a:picLocks noChangeAspect="1"/>
          </p:cNvPicPr>
          <p:nvPr/>
        </p:nvPicPr>
        <p:blipFill>
          <a:blip r:embed="rId2"/>
          <a:stretch>
            <a:fillRect/>
          </a:stretch>
        </p:blipFill>
        <p:spPr>
          <a:xfrm>
            <a:off x="2156177" y="876443"/>
            <a:ext cx="9525941" cy="5312076"/>
          </a:xfrm>
          <a:prstGeom prst="rect">
            <a:avLst/>
          </a:prstGeom>
        </p:spPr>
      </p:pic>
      <p:sp>
        <p:nvSpPr>
          <p:cNvPr id="5" name="TextBox 4">
            <a:extLst>
              <a:ext uri="{FF2B5EF4-FFF2-40B4-BE49-F238E27FC236}">
                <a16:creationId xmlns:a16="http://schemas.microsoft.com/office/drawing/2014/main" id="{36E9C82B-DD7B-7D4F-F611-B6642A10604E}"/>
              </a:ext>
            </a:extLst>
          </p:cNvPr>
          <p:cNvSpPr txBox="1"/>
          <p:nvPr/>
        </p:nvSpPr>
        <p:spPr>
          <a:xfrm>
            <a:off x="1872073" y="254000"/>
            <a:ext cx="521170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Times New Roman"/>
                <a:cs typeface="Times New Roman"/>
              </a:rPr>
              <a:t>Idea behind </a:t>
            </a:r>
            <a:r>
              <a:rPr lang="en-US" sz="2000" b="1" err="1">
                <a:latin typeface="Times New Roman"/>
                <a:cs typeface="Times New Roman"/>
              </a:rPr>
              <a:t>multiview</a:t>
            </a:r>
            <a:r>
              <a:rPr lang="en-US" sz="2000" b="1">
                <a:latin typeface="Times New Roman"/>
                <a:cs typeface="Times New Roman"/>
              </a:rPr>
              <a:t> Bootstrapping </a:t>
            </a:r>
            <a:endParaRPr lang="en-US" sz="2000"/>
          </a:p>
        </p:txBody>
      </p:sp>
    </p:spTree>
    <p:extLst>
      <p:ext uri="{BB962C8B-B14F-4D97-AF65-F5344CB8AC3E}">
        <p14:creationId xmlns:p14="http://schemas.microsoft.com/office/powerpoint/2010/main" val="3491046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D280D-B08C-B288-664E-8DA996ECCD64}"/>
              </a:ext>
            </a:extLst>
          </p:cNvPr>
          <p:cNvSpPr>
            <a:spLocks noGrp="1"/>
          </p:cNvSpPr>
          <p:nvPr>
            <p:ph type="title"/>
          </p:nvPr>
        </p:nvSpPr>
        <p:spPr/>
        <p:txBody>
          <a:bodyPr/>
          <a:lstStyle/>
          <a:p>
            <a:r>
              <a:rPr lang="en-US" sz="3200" b="1" dirty="0">
                <a:latin typeface="+mn-lt"/>
              </a:rPr>
              <a:t>Motivation</a:t>
            </a:r>
          </a:p>
        </p:txBody>
      </p:sp>
      <p:pic>
        <p:nvPicPr>
          <p:cNvPr id="12" name="Picture 11">
            <a:extLst>
              <a:ext uri="{FF2B5EF4-FFF2-40B4-BE49-F238E27FC236}">
                <a16:creationId xmlns:a16="http://schemas.microsoft.com/office/drawing/2014/main" id="{FE5F51A4-4CE2-80A5-9F04-DE749BD26735}"/>
              </a:ext>
            </a:extLst>
          </p:cNvPr>
          <p:cNvPicPr>
            <a:picLocks noChangeAspect="1"/>
          </p:cNvPicPr>
          <p:nvPr/>
        </p:nvPicPr>
        <p:blipFill>
          <a:blip r:embed="rId3"/>
          <a:stretch>
            <a:fillRect/>
          </a:stretch>
        </p:blipFill>
        <p:spPr>
          <a:xfrm>
            <a:off x="1166106" y="2813697"/>
            <a:ext cx="4760383" cy="3163132"/>
          </a:xfrm>
          <a:prstGeom prst="rect">
            <a:avLst/>
          </a:prstGeom>
        </p:spPr>
      </p:pic>
      <p:pic>
        <p:nvPicPr>
          <p:cNvPr id="14" name="Picture 13">
            <a:extLst>
              <a:ext uri="{FF2B5EF4-FFF2-40B4-BE49-F238E27FC236}">
                <a16:creationId xmlns:a16="http://schemas.microsoft.com/office/drawing/2014/main" id="{2F3DB03A-3A1D-4C93-8AF1-23F6D67CCF51}"/>
              </a:ext>
            </a:extLst>
          </p:cNvPr>
          <p:cNvPicPr>
            <a:picLocks noChangeAspect="1"/>
          </p:cNvPicPr>
          <p:nvPr/>
        </p:nvPicPr>
        <p:blipFill>
          <a:blip r:embed="rId4"/>
          <a:stretch>
            <a:fillRect/>
          </a:stretch>
        </p:blipFill>
        <p:spPr>
          <a:xfrm>
            <a:off x="7047145" y="2813697"/>
            <a:ext cx="3601192" cy="3177419"/>
          </a:xfrm>
          <a:prstGeom prst="rect">
            <a:avLst/>
          </a:prstGeom>
        </p:spPr>
      </p:pic>
      <p:sp>
        <p:nvSpPr>
          <p:cNvPr id="4" name="Rectangle 2">
            <a:extLst>
              <a:ext uri="{FF2B5EF4-FFF2-40B4-BE49-F238E27FC236}">
                <a16:creationId xmlns:a16="http://schemas.microsoft.com/office/drawing/2014/main" id="{5FC88DC1-B239-2BEA-25C1-D01EC5A94639}"/>
              </a:ext>
            </a:extLst>
          </p:cNvPr>
          <p:cNvSpPr>
            <a:spLocks noGrp="1" noChangeArrowheads="1"/>
          </p:cNvSpPr>
          <p:nvPr>
            <p:ph sz="half" idx="1"/>
          </p:nvPr>
        </p:nvSpPr>
        <p:spPr bwMode="auto">
          <a:xfrm>
            <a:off x="1097280" y="993559"/>
            <a:ext cx="7122909" cy="743801"/>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a:ln>
                  <a:noFill/>
                </a:ln>
                <a:solidFill>
                  <a:srgbClr val="202124"/>
                </a:solidFill>
                <a:effectLst/>
                <a:latin typeface="inherit"/>
              </a:rPr>
              <a:t>Humans often interact with objects or objects with their hands.</a:t>
            </a:r>
            <a:br>
              <a:rPr kumimoji="0" lang="en-US" altLang="en-US" sz="2100" b="0" i="0" u="none" strike="noStrike" cap="none" normalizeH="0" baseline="0" dirty="0">
                <a:ln>
                  <a:noFill/>
                </a:ln>
                <a:solidFill>
                  <a:srgbClr val="202124"/>
                </a:solidFill>
                <a:effectLst/>
                <a:latin typeface="inherit"/>
              </a:rPr>
            </a:br>
            <a:r>
              <a:rPr kumimoji="0" lang="en-US" altLang="en-US" sz="2100" b="0" i="0" u="none" strike="noStrike" cap="none" normalizeH="0" baseline="0" dirty="0">
                <a:ln>
                  <a:noFill/>
                </a:ln>
                <a:solidFill>
                  <a:srgbClr val="202124"/>
                </a:solidFill>
                <a:effectLst/>
                <a:latin typeface="inherit"/>
              </a:rPr>
              <a:t>Hand gestures always appear in life.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45238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different, several&#10;&#10;Description automatically generated">
            <a:extLst>
              <a:ext uri="{FF2B5EF4-FFF2-40B4-BE49-F238E27FC236}">
                <a16:creationId xmlns:a16="http://schemas.microsoft.com/office/drawing/2014/main" id="{F7434A02-387D-7614-898A-D58517DD7EA6}"/>
              </a:ext>
            </a:extLst>
          </p:cNvPr>
          <p:cNvPicPr>
            <a:picLocks noChangeAspect="1"/>
          </p:cNvPicPr>
          <p:nvPr/>
        </p:nvPicPr>
        <p:blipFill>
          <a:blip r:embed="rId2"/>
          <a:stretch>
            <a:fillRect/>
          </a:stretch>
        </p:blipFill>
        <p:spPr>
          <a:xfrm>
            <a:off x="2146770" y="1085161"/>
            <a:ext cx="8444088" cy="4301974"/>
          </a:xfrm>
          <a:prstGeom prst="rect">
            <a:avLst/>
          </a:prstGeom>
        </p:spPr>
      </p:pic>
      <p:sp>
        <p:nvSpPr>
          <p:cNvPr id="5" name="TextBox 4">
            <a:extLst>
              <a:ext uri="{FF2B5EF4-FFF2-40B4-BE49-F238E27FC236}">
                <a16:creationId xmlns:a16="http://schemas.microsoft.com/office/drawing/2014/main" id="{880AF012-4AE8-5EF3-05D4-0AB3F68816B5}"/>
              </a:ext>
            </a:extLst>
          </p:cNvPr>
          <p:cNvSpPr txBox="1"/>
          <p:nvPr/>
        </p:nvSpPr>
        <p:spPr>
          <a:xfrm>
            <a:off x="2146770" y="387585"/>
            <a:ext cx="488808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Times New Roman"/>
              </a:rPr>
              <a:t>Idea behind </a:t>
            </a:r>
            <a:r>
              <a:rPr lang="en-US" sz="2000" b="1" err="1">
                <a:latin typeface="Times New Roman"/>
              </a:rPr>
              <a:t>multiview</a:t>
            </a:r>
            <a:r>
              <a:rPr lang="en-US" sz="2000" b="1">
                <a:latin typeface="Times New Roman"/>
              </a:rPr>
              <a:t> Bootstrapping </a:t>
            </a:r>
            <a:r>
              <a:rPr lang="en-US" sz="2000">
                <a:latin typeface="Times New Roman"/>
                <a:cs typeface="Times New Roman"/>
              </a:rPr>
              <a:t>​</a:t>
            </a:r>
            <a:endParaRPr lang="en-US" sz="2000"/>
          </a:p>
        </p:txBody>
      </p:sp>
    </p:spTree>
    <p:extLst>
      <p:ext uri="{BB962C8B-B14F-4D97-AF65-F5344CB8AC3E}">
        <p14:creationId xmlns:p14="http://schemas.microsoft.com/office/powerpoint/2010/main" val="30946332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C174FF-45A8-7592-DEFD-148166A34BC6}"/>
              </a:ext>
            </a:extLst>
          </p:cNvPr>
          <p:cNvSpPr txBox="1"/>
          <p:nvPr/>
        </p:nvSpPr>
        <p:spPr>
          <a:xfrm>
            <a:off x="1627481" y="206963"/>
            <a:ext cx="7927755"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a:latin typeface="Times New Roman"/>
                <a:cs typeface="Times New Roman"/>
              </a:rPr>
              <a:t>Multiview Bootstrapping algorithm</a:t>
            </a:r>
          </a:p>
        </p:txBody>
      </p:sp>
      <p:pic>
        <p:nvPicPr>
          <p:cNvPr id="7" name="Picture 7" descr="Text&#10;&#10;Description automatically generated">
            <a:extLst>
              <a:ext uri="{FF2B5EF4-FFF2-40B4-BE49-F238E27FC236}">
                <a16:creationId xmlns:a16="http://schemas.microsoft.com/office/drawing/2014/main" id="{DD43BE5E-11D8-0E98-0A8A-4BB33E17F49F}"/>
              </a:ext>
            </a:extLst>
          </p:cNvPr>
          <p:cNvPicPr>
            <a:picLocks noChangeAspect="1"/>
          </p:cNvPicPr>
          <p:nvPr/>
        </p:nvPicPr>
        <p:blipFill>
          <a:blip r:embed="rId2"/>
          <a:stretch>
            <a:fillRect/>
          </a:stretch>
        </p:blipFill>
        <p:spPr>
          <a:xfrm>
            <a:off x="3255165" y="2240169"/>
            <a:ext cx="6393273" cy="4578995"/>
          </a:xfrm>
          <a:prstGeom prst="rect">
            <a:avLst/>
          </a:prstGeom>
        </p:spPr>
      </p:pic>
      <p:pic>
        <p:nvPicPr>
          <p:cNvPr id="9" name="Picture 11" descr="Diagram&#10;&#10;Description automatically generated">
            <a:extLst>
              <a:ext uri="{FF2B5EF4-FFF2-40B4-BE49-F238E27FC236}">
                <a16:creationId xmlns:a16="http://schemas.microsoft.com/office/drawing/2014/main" id="{01F4871E-A46A-3BCE-9223-9AD8A283367D}"/>
              </a:ext>
            </a:extLst>
          </p:cNvPr>
          <p:cNvPicPr>
            <a:picLocks noChangeAspect="1"/>
          </p:cNvPicPr>
          <p:nvPr/>
        </p:nvPicPr>
        <p:blipFill>
          <a:blip r:embed="rId3"/>
          <a:stretch>
            <a:fillRect/>
          </a:stretch>
        </p:blipFill>
        <p:spPr>
          <a:xfrm>
            <a:off x="3255502" y="654144"/>
            <a:ext cx="6393273" cy="1442707"/>
          </a:xfrm>
          <a:prstGeom prst="rect">
            <a:avLst/>
          </a:prstGeom>
        </p:spPr>
      </p:pic>
    </p:spTree>
    <p:extLst>
      <p:ext uri="{BB962C8B-B14F-4D97-AF65-F5344CB8AC3E}">
        <p14:creationId xmlns:p14="http://schemas.microsoft.com/office/powerpoint/2010/main" val="1798868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C174FF-45A8-7592-DEFD-148166A34BC6}"/>
              </a:ext>
            </a:extLst>
          </p:cNvPr>
          <p:cNvSpPr txBox="1"/>
          <p:nvPr/>
        </p:nvSpPr>
        <p:spPr>
          <a:xfrm>
            <a:off x="1354666" y="254000"/>
            <a:ext cx="8929979"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dirty="0">
                <a:latin typeface="Times New Roman"/>
                <a:ea typeface="+mn-lt"/>
                <a:cs typeface="+mn-lt"/>
              </a:rPr>
              <a:t>Triangulating </a:t>
            </a:r>
            <a:r>
              <a:rPr lang="en-US" sz="2500" b="1" dirty="0" err="1">
                <a:latin typeface="Times New Roman"/>
                <a:ea typeface="+mn-lt"/>
                <a:cs typeface="+mn-lt"/>
              </a:rPr>
              <a:t>Keypoints</a:t>
            </a:r>
            <a:r>
              <a:rPr lang="en-US" sz="2500" b="1" dirty="0">
                <a:latin typeface="Times New Roman"/>
                <a:ea typeface="+mn-lt"/>
                <a:cs typeface="+mn-lt"/>
              </a:rPr>
              <a:t> from Weak Detections</a:t>
            </a:r>
            <a:endParaRPr lang="en-US" sz="2500" b="1" dirty="0">
              <a:latin typeface="Times New Roman"/>
              <a:cs typeface="Times New Roman"/>
            </a:endParaRPr>
          </a:p>
        </p:txBody>
      </p:sp>
      <p:pic>
        <p:nvPicPr>
          <p:cNvPr id="3" name="Picture 5" descr="Text, letter&#10;&#10;Description automatically generated">
            <a:extLst>
              <a:ext uri="{FF2B5EF4-FFF2-40B4-BE49-F238E27FC236}">
                <a16:creationId xmlns:a16="http://schemas.microsoft.com/office/drawing/2014/main" id="{7D0065F7-4B0B-FCBE-915A-0391437FFA24}"/>
              </a:ext>
            </a:extLst>
          </p:cNvPr>
          <p:cNvPicPr>
            <a:picLocks noChangeAspect="1"/>
          </p:cNvPicPr>
          <p:nvPr/>
        </p:nvPicPr>
        <p:blipFill>
          <a:blip r:embed="rId3"/>
          <a:stretch>
            <a:fillRect/>
          </a:stretch>
        </p:blipFill>
        <p:spPr>
          <a:xfrm>
            <a:off x="875488" y="814678"/>
            <a:ext cx="5843283" cy="2801535"/>
          </a:xfrm>
          <a:prstGeom prst="rect">
            <a:avLst/>
          </a:prstGeom>
        </p:spPr>
      </p:pic>
      <p:pic>
        <p:nvPicPr>
          <p:cNvPr id="8" name="Picture 8" descr="Text&#10;&#10;Description automatically generated">
            <a:extLst>
              <a:ext uri="{FF2B5EF4-FFF2-40B4-BE49-F238E27FC236}">
                <a16:creationId xmlns:a16="http://schemas.microsoft.com/office/drawing/2014/main" id="{49A27475-CB7E-E8AB-DBEA-96C94BE56546}"/>
              </a:ext>
            </a:extLst>
          </p:cNvPr>
          <p:cNvPicPr>
            <a:picLocks noChangeAspect="1"/>
          </p:cNvPicPr>
          <p:nvPr/>
        </p:nvPicPr>
        <p:blipFill>
          <a:blip r:embed="rId4"/>
          <a:stretch>
            <a:fillRect/>
          </a:stretch>
        </p:blipFill>
        <p:spPr>
          <a:xfrm>
            <a:off x="875488" y="3551023"/>
            <a:ext cx="5843284" cy="1374030"/>
          </a:xfrm>
          <a:prstGeom prst="rect">
            <a:avLst/>
          </a:prstGeom>
        </p:spPr>
      </p:pic>
      <p:pic>
        <p:nvPicPr>
          <p:cNvPr id="10" name="Picture 7" descr="Text&#10;&#10;Description automatically generated">
            <a:extLst>
              <a:ext uri="{FF2B5EF4-FFF2-40B4-BE49-F238E27FC236}">
                <a16:creationId xmlns:a16="http://schemas.microsoft.com/office/drawing/2014/main" id="{45A6ECC2-9725-DC0C-5075-9559CDBC27B9}"/>
              </a:ext>
            </a:extLst>
          </p:cNvPr>
          <p:cNvPicPr>
            <a:picLocks noChangeAspect="1"/>
          </p:cNvPicPr>
          <p:nvPr/>
        </p:nvPicPr>
        <p:blipFill>
          <a:blip r:embed="rId5"/>
          <a:stretch>
            <a:fillRect/>
          </a:stretch>
        </p:blipFill>
        <p:spPr>
          <a:xfrm>
            <a:off x="6718772" y="923133"/>
            <a:ext cx="5151494" cy="3892253"/>
          </a:xfrm>
          <a:prstGeom prst="rect">
            <a:avLst/>
          </a:prstGeom>
        </p:spPr>
      </p:pic>
      <p:pic>
        <p:nvPicPr>
          <p:cNvPr id="11" name="Picture 11" descr="Diagram&#10;&#10;Description automatically generated">
            <a:extLst>
              <a:ext uri="{FF2B5EF4-FFF2-40B4-BE49-F238E27FC236}">
                <a16:creationId xmlns:a16="http://schemas.microsoft.com/office/drawing/2014/main" id="{3DE5279C-777F-9758-D137-6AED460823FC}"/>
              </a:ext>
            </a:extLst>
          </p:cNvPr>
          <p:cNvPicPr>
            <a:picLocks noChangeAspect="1"/>
          </p:cNvPicPr>
          <p:nvPr/>
        </p:nvPicPr>
        <p:blipFill>
          <a:blip r:embed="rId6"/>
          <a:stretch>
            <a:fillRect/>
          </a:stretch>
        </p:blipFill>
        <p:spPr>
          <a:xfrm>
            <a:off x="2184400" y="4970128"/>
            <a:ext cx="7644459" cy="1800189"/>
          </a:xfrm>
          <a:prstGeom prst="rect">
            <a:avLst/>
          </a:prstGeom>
        </p:spPr>
      </p:pic>
    </p:spTree>
    <p:extLst>
      <p:ext uri="{BB962C8B-B14F-4D97-AF65-F5344CB8AC3E}">
        <p14:creationId xmlns:p14="http://schemas.microsoft.com/office/powerpoint/2010/main" val="9086294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8EF6DD-2E3B-044B-C797-39CD461AA943}"/>
              </a:ext>
            </a:extLst>
          </p:cNvPr>
          <p:cNvSpPr txBox="1"/>
          <p:nvPr/>
        </p:nvSpPr>
        <p:spPr>
          <a:xfrm>
            <a:off x="1533072" y="399143"/>
            <a:ext cx="6150428"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a:latin typeface="Times New Roman"/>
                <a:ea typeface="+mn-lt"/>
                <a:cs typeface="+mn-lt"/>
              </a:rPr>
              <a:t>Scoring and Sorting Triangulated Frames </a:t>
            </a:r>
            <a:endParaRPr lang="en-US" sz="2500" b="1">
              <a:latin typeface="Times New Roman"/>
              <a:cs typeface="Times New Roman"/>
            </a:endParaRPr>
          </a:p>
        </p:txBody>
      </p:sp>
      <p:pic>
        <p:nvPicPr>
          <p:cNvPr id="6" name="Picture 6" descr="A picture containing shape&#10;&#10;Description automatically generated">
            <a:extLst>
              <a:ext uri="{FF2B5EF4-FFF2-40B4-BE49-F238E27FC236}">
                <a16:creationId xmlns:a16="http://schemas.microsoft.com/office/drawing/2014/main" id="{BD413FC3-6775-919C-B79C-496B9C575E1C}"/>
              </a:ext>
            </a:extLst>
          </p:cNvPr>
          <p:cNvPicPr>
            <a:picLocks noChangeAspect="1"/>
          </p:cNvPicPr>
          <p:nvPr/>
        </p:nvPicPr>
        <p:blipFill>
          <a:blip r:embed="rId3"/>
          <a:stretch>
            <a:fillRect/>
          </a:stretch>
        </p:blipFill>
        <p:spPr>
          <a:xfrm>
            <a:off x="1658257" y="1235610"/>
            <a:ext cx="8884557" cy="1583709"/>
          </a:xfrm>
          <a:prstGeom prst="rect">
            <a:avLst/>
          </a:prstGeom>
        </p:spPr>
      </p:pic>
      <p:sp>
        <p:nvSpPr>
          <p:cNvPr id="7" name="TextBox 6">
            <a:extLst>
              <a:ext uri="{FF2B5EF4-FFF2-40B4-BE49-F238E27FC236}">
                <a16:creationId xmlns:a16="http://schemas.microsoft.com/office/drawing/2014/main" id="{D0A922C7-8995-46B3-3A1E-604AC95FD6B5}"/>
              </a:ext>
            </a:extLst>
          </p:cNvPr>
          <p:cNvSpPr txBox="1"/>
          <p:nvPr/>
        </p:nvSpPr>
        <p:spPr>
          <a:xfrm>
            <a:off x="2365829" y="3272971"/>
            <a:ext cx="3886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imes New Roman"/>
                <a:cs typeface="Times New Roman"/>
              </a:rPr>
              <a:t>∈ [0, 1] is a confidence measure</a:t>
            </a:r>
          </a:p>
        </p:txBody>
      </p:sp>
      <p:pic>
        <p:nvPicPr>
          <p:cNvPr id="8" name="Picture 8" descr="Text&#10;&#10;Description automatically generated">
            <a:extLst>
              <a:ext uri="{FF2B5EF4-FFF2-40B4-BE49-F238E27FC236}">
                <a16:creationId xmlns:a16="http://schemas.microsoft.com/office/drawing/2014/main" id="{91CED9DB-BF73-C5CE-1567-EB6EA239432E}"/>
              </a:ext>
            </a:extLst>
          </p:cNvPr>
          <p:cNvPicPr>
            <a:picLocks noChangeAspect="1"/>
          </p:cNvPicPr>
          <p:nvPr/>
        </p:nvPicPr>
        <p:blipFill>
          <a:blip r:embed="rId4"/>
          <a:stretch>
            <a:fillRect/>
          </a:stretch>
        </p:blipFill>
        <p:spPr>
          <a:xfrm>
            <a:off x="1763939" y="3090862"/>
            <a:ext cx="590550" cy="676275"/>
          </a:xfrm>
          <a:prstGeom prst="rect">
            <a:avLst/>
          </a:prstGeom>
        </p:spPr>
      </p:pic>
    </p:spTree>
    <p:extLst>
      <p:ext uri="{BB962C8B-B14F-4D97-AF65-F5344CB8AC3E}">
        <p14:creationId xmlns:p14="http://schemas.microsoft.com/office/powerpoint/2010/main" val="1873383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090323-756E-C4E0-9758-D4B987600405}"/>
              </a:ext>
            </a:extLst>
          </p:cNvPr>
          <p:cNvSpPr txBox="1"/>
          <p:nvPr/>
        </p:nvSpPr>
        <p:spPr>
          <a:xfrm>
            <a:off x="904672" y="233377"/>
            <a:ext cx="5355771"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dirty="0">
                <a:latin typeface="Times New Roman"/>
                <a:cs typeface="Times New Roman"/>
              </a:rPr>
              <a:t>Retraining with N-best Reprojections</a:t>
            </a:r>
          </a:p>
        </p:txBody>
      </p:sp>
      <p:sp>
        <p:nvSpPr>
          <p:cNvPr id="5" name="TextBox 4">
            <a:extLst>
              <a:ext uri="{FF2B5EF4-FFF2-40B4-BE49-F238E27FC236}">
                <a16:creationId xmlns:a16="http://schemas.microsoft.com/office/drawing/2014/main" id="{C73FAD2E-981F-AD8B-F532-CAC87D9CF728}"/>
              </a:ext>
            </a:extLst>
          </p:cNvPr>
          <p:cNvSpPr txBox="1"/>
          <p:nvPr/>
        </p:nvSpPr>
        <p:spPr>
          <a:xfrm>
            <a:off x="1473905" y="909319"/>
            <a:ext cx="839107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dirty="0">
                <a:latin typeface="Times New Roman"/>
                <a:cs typeface="Times New Roman"/>
              </a:rPr>
              <a:t>We use the N-best frames according to this order to define a new set of training image-</a:t>
            </a:r>
            <a:r>
              <a:rPr lang="en-US" sz="2000" dirty="0" err="1">
                <a:latin typeface="Times New Roman"/>
                <a:cs typeface="Times New Roman"/>
              </a:rPr>
              <a:t>keypoint</a:t>
            </a:r>
            <a:r>
              <a:rPr lang="en-US" sz="2000" dirty="0">
                <a:latin typeface="Times New Roman"/>
                <a:cs typeface="Times New Roman"/>
              </a:rPr>
              <a:t> pairs for the next iteration i+1 detector</a:t>
            </a:r>
          </a:p>
        </p:txBody>
      </p:sp>
      <p:pic>
        <p:nvPicPr>
          <p:cNvPr id="6" name="Picture 6" descr="Text&#10;&#10;Description automatically generated">
            <a:extLst>
              <a:ext uri="{FF2B5EF4-FFF2-40B4-BE49-F238E27FC236}">
                <a16:creationId xmlns:a16="http://schemas.microsoft.com/office/drawing/2014/main" id="{785E1D88-423A-3BF9-A974-E765C1F6C2BA}"/>
              </a:ext>
            </a:extLst>
          </p:cNvPr>
          <p:cNvPicPr>
            <a:picLocks noChangeAspect="1"/>
          </p:cNvPicPr>
          <p:nvPr/>
        </p:nvPicPr>
        <p:blipFill>
          <a:blip r:embed="rId3"/>
          <a:stretch>
            <a:fillRect/>
          </a:stretch>
        </p:blipFill>
        <p:spPr>
          <a:xfrm>
            <a:off x="904672" y="1912312"/>
            <a:ext cx="4777201" cy="1155254"/>
          </a:xfrm>
          <a:prstGeom prst="rect">
            <a:avLst/>
          </a:prstGeom>
        </p:spPr>
      </p:pic>
      <p:pic>
        <p:nvPicPr>
          <p:cNvPr id="8" name="Picture 11" descr="Diagram&#10;&#10;Description automatically generated">
            <a:extLst>
              <a:ext uri="{FF2B5EF4-FFF2-40B4-BE49-F238E27FC236}">
                <a16:creationId xmlns:a16="http://schemas.microsoft.com/office/drawing/2014/main" id="{D070AE1C-9748-6835-7664-0DD50AFFED33}"/>
              </a:ext>
            </a:extLst>
          </p:cNvPr>
          <p:cNvPicPr>
            <a:picLocks noChangeAspect="1"/>
          </p:cNvPicPr>
          <p:nvPr/>
        </p:nvPicPr>
        <p:blipFill>
          <a:blip r:embed="rId4"/>
          <a:stretch>
            <a:fillRect/>
          </a:stretch>
        </p:blipFill>
        <p:spPr>
          <a:xfrm>
            <a:off x="5832366" y="1913163"/>
            <a:ext cx="6278704" cy="1575419"/>
          </a:xfrm>
          <a:prstGeom prst="rect">
            <a:avLst/>
          </a:prstGeom>
        </p:spPr>
      </p:pic>
      <p:pic>
        <p:nvPicPr>
          <p:cNvPr id="11" name="Picture 11" descr="Graphical user interface, diagram&#10;&#10;Description automatically generated">
            <a:extLst>
              <a:ext uri="{FF2B5EF4-FFF2-40B4-BE49-F238E27FC236}">
                <a16:creationId xmlns:a16="http://schemas.microsoft.com/office/drawing/2014/main" id="{7DADBD6D-9159-3E8D-78D4-08ECA42A93C9}"/>
              </a:ext>
            </a:extLst>
          </p:cNvPr>
          <p:cNvPicPr>
            <a:picLocks noChangeAspect="1"/>
          </p:cNvPicPr>
          <p:nvPr/>
        </p:nvPicPr>
        <p:blipFill>
          <a:blip r:embed="rId5"/>
          <a:stretch>
            <a:fillRect/>
          </a:stretch>
        </p:blipFill>
        <p:spPr>
          <a:xfrm>
            <a:off x="904672" y="2993051"/>
            <a:ext cx="4764769" cy="3442805"/>
          </a:xfrm>
          <a:prstGeom prst="rect">
            <a:avLst/>
          </a:prstGeom>
        </p:spPr>
      </p:pic>
      <p:pic>
        <p:nvPicPr>
          <p:cNvPr id="2" name="Picture 2">
            <a:extLst>
              <a:ext uri="{FF2B5EF4-FFF2-40B4-BE49-F238E27FC236}">
                <a16:creationId xmlns:a16="http://schemas.microsoft.com/office/drawing/2014/main" id="{0FC798B2-EFBD-CE64-C6E6-0BB9F9E74B5C}"/>
              </a:ext>
            </a:extLst>
          </p:cNvPr>
          <p:cNvPicPr>
            <a:picLocks noChangeAspect="1"/>
          </p:cNvPicPr>
          <p:nvPr/>
        </p:nvPicPr>
        <p:blipFill>
          <a:blip r:embed="rId6"/>
          <a:stretch>
            <a:fillRect/>
          </a:stretch>
        </p:blipFill>
        <p:spPr>
          <a:xfrm>
            <a:off x="6232524" y="4121376"/>
            <a:ext cx="906237" cy="375104"/>
          </a:xfrm>
          <a:prstGeom prst="rect">
            <a:avLst/>
          </a:prstGeom>
        </p:spPr>
      </p:pic>
      <p:sp>
        <p:nvSpPr>
          <p:cNvPr id="3" name="TextBox 2">
            <a:extLst>
              <a:ext uri="{FF2B5EF4-FFF2-40B4-BE49-F238E27FC236}">
                <a16:creationId xmlns:a16="http://schemas.microsoft.com/office/drawing/2014/main" id="{4D0D66FA-F446-627C-9029-C9286B3C9CBC}"/>
              </a:ext>
            </a:extLst>
          </p:cNvPr>
          <p:cNvSpPr txBox="1"/>
          <p:nvPr/>
        </p:nvSpPr>
        <p:spPr>
          <a:xfrm>
            <a:off x="7193642" y="4118428"/>
            <a:ext cx="4889499"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imes New Roman"/>
                <a:cs typeface="Times New Roman"/>
              </a:rPr>
              <a:t>: Projection of point p for frame index              into view v. Finally, we train a new detector using the expanded training set as </a:t>
            </a:r>
          </a:p>
        </p:txBody>
      </p:sp>
      <p:pic>
        <p:nvPicPr>
          <p:cNvPr id="7" name="Picture 8">
            <a:extLst>
              <a:ext uri="{FF2B5EF4-FFF2-40B4-BE49-F238E27FC236}">
                <a16:creationId xmlns:a16="http://schemas.microsoft.com/office/drawing/2014/main" id="{B5D91040-CFEB-A0AA-BF0F-B20D144AB522}"/>
              </a:ext>
            </a:extLst>
          </p:cNvPr>
          <p:cNvPicPr>
            <a:picLocks noChangeAspect="1"/>
          </p:cNvPicPr>
          <p:nvPr/>
        </p:nvPicPr>
        <p:blipFill>
          <a:blip r:embed="rId7"/>
          <a:stretch>
            <a:fillRect/>
          </a:stretch>
        </p:blipFill>
        <p:spPr>
          <a:xfrm>
            <a:off x="8077881" y="4469266"/>
            <a:ext cx="390525" cy="314325"/>
          </a:xfrm>
          <a:prstGeom prst="rect">
            <a:avLst/>
          </a:prstGeom>
        </p:spPr>
      </p:pic>
      <p:pic>
        <p:nvPicPr>
          <p:cNvPr id="9" name="Picture 9">
            <a:extLst>
              <a:ext uri="{FF2B5EF4-FFF2-40B4-BE49-F238E27FC236}">
                <a16:creationId xmlns:a16="http://schemas.microsoft.com/office/drawing/2014/main" id="{7974B6C0-221E-93DE-757A-C3B93C743C9F}"/>
              </a:ext>
            </a:extLst>
          </p:cNvPr>
          <p:cNvPicPr>
            <a:picLocks noChangeAspect="1"/>
          </p:cNvPicPr>
          <p:nvPr/>
        </p:nvPicPr>
        <p:blipFill>
          <a:blip r:embed="rId8"/>
          <a:stretch>
            <a:fillRect/>
          </a:stretch>
        </p:blipFill>
        <p:spPr>
          <a:xfrm>
            <a:off x="7609114" y="5107212"/>
            <a:ext cx="2035629" cy="281215"/>
          </a:xfrm>
          <a:prstGeom prst="rect">
            <a:avLst/>
          </a:prstGeom>
        </p:spPr>
      </p:pic>
    </p:spTree>
    <p:extLst>
      <p:ext uri="{BB962C8B-B14F-4D97-AF65-F5344CB8AC3E}">
        <p14:creationId xmlns:p14="http://schemas.microsoft.com/office/powerpoint/2010/main" val="4958820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EB206C9-E1A7-A3D8-1084-2007143B8A50}"/>
              </a:ext>
            </a:extLst>
          </p:cNvPr>
          <p:cNvSpPr>
            <a:spLocks noGrp="1"/>
          </p:cNvSpPr>
          <p:nvPr/>
        </p:nvSpPr>
        <p:spPr>
          <a:xfrm>
            <a:off x="904240" y="235530"/>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000000"/>
                </a:solidFill>
                <a:latin typeface="Times New Roman"/>
                <a:cs typeface="Times New Roman"/>
              </a:rPr>
              <a:t>References</a:t>
            </a:r>
          </a:p>
        </p:txBody>
      </p:sp>
      <p:sp>
        <p:nvSpPr>
          <p:cNvPr id="8" name="Content Placeholder 2">
            <a:extLst>
              <a:ext uri="{FF2B5EF4-FFF2-40B4-BE49-F238E27FC236}">
                <a16:creationId xmlns:a16="http://schemas.microsoft.com/office/drawing/2014/main" id="{CA5D3242-6E6B-E11D-550D-B31D2FA18D29}"/>
              </a:ext>
            </a:extLst>
          </p:cNvPr>
          <p:cNvSpPr>
            <a:spLocks noGrp="1"/>
          </p:cNvSpPr>
          <p:nvPr/>
        </p:nvSpPr>
        <p:spPr>
          <a:xfrm>
            <a:off x="762000" y="1381760"/>
            <a:ext cx="11430000" cy="502735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sz="1800"/>
              <a:t>[1]</a:t>
            </a:r>
            <a:r>
              <a:rPr lang="en-US" sz="1800" u="sng">
                <a:solidFill>
                  <a:schemeClr val="bg2">
                    <a:lumMod val="50000"/>
                  </a:schemeClr>
                </a:solidFill>
                <a:ea typeface="+mj-lt"/>
                <a:cs typeface="+mj-lt"/>
              </a:rPr>
              <a:t>https://arxiv.org/pdf/2006.10214v1.pdf</a:t>
            </a:r>
            <a:endParaRPr lang="en-US" sz="1800" u="sng">
              <a:solidFill>
                <a:schemeClr val="bg2">
                  <a:lumMod val="50000"/>
                </a:schemeClr>
              </a:solidFill>
            </a:endParaRPr>
          </a:p>
          <a:p>
            <a:pPr marL="0" indent="0">
              <a:buClr>
                <a:srgbClr val="8AD0D6"/>
              </a:buClr>
              <a:buNone/>
            </a:pPr>
            <a:r>
              <a:rPr lang="en-US" sz="1800"/>
              <a:t>[2]</a:t>
            </a:r>
            <a:r>
              <a:rPr lang="en-US" sz="1800" u="sng">
                <a:solidFill>
                  <a:schemeClr val="bg2">
                    <a:lumMod val="50000"/>
                  </a:schemeClr>
                </a:solidFill>
                <a:ea typeface="+mj-lt"/>
                <a:cs typeface="+mj-lt"/>
              </a:rPr>
              <a:t>Tomas Simon, </a:t>
            </a:r>
            <a:r>
              <a:rPr lang="en-US" sz="1800" u="sng" err="1">
                <a:solidFill>
                  <a:schemeClr val="bg2">
                    <a:lumMod val="50000"/>
                  </a:schemeClr>
                </a:solidFill>
                <a:ea typeface="+mj-lt"/>
                <a:cs typeface="+mj-lt"/>
              </a:rPr>
              <a:t>Hanbyul</a:t>
            </a:r>
            <a:r>
              <a:rPr lang="en-US" sz="1800" u="sng">
                <a:solidFill>
                  <a:schemeClr val="bg2">
                    <a:lumMod val="50000"/>
                  </a:schemeClr>
                </a:solidFill>
                <a:ea typeface="+mj-lt"/>
                <a:cs typeface="+mj-lt"/>
              </a:rPr>
              <a:t> Joo, Iain A. Matthews, and Yaser Sheikh. Hand </a:t>
            </a:r>
            <a:r>
              <a:rPr lang="en-US" sz="1800" u="sng" err="1">
                <a:solidFill>
                  <a:schemeClr val="bg2">
                    <a:lumMod val="50000"/>
                  </a:schemeClr>
                </a:solidFill>
                <a:ea typeface="+mj-lt"/>
                <a:cs typeface="+mj-lt"/>
              </a:rPr>
              <a:t>keypoint</a:t>
            </a:r>
            <a:r>
              <a:rPr lang="en-US" sz="1800" u="sng">
                <a:solidFill>
                  <a:schemeClr val="bg2">
                    <a:lumMod val="50000"/>
                  </a:schemeClr>
                </a:solidFill>
                <a:ea typeface="+mj-lt"/>
                <a:cs typeface="+mj-lt"/>
              </a:rPr>
              <a:t> detection in single images using </a:t>
            </a:r>
            <a:r>
              <a:rPr lang="en-US" sz="1800" u="sng" err="1">
                <a:solidFill>
                  <a:schemeClr val="bg2">
                    <a:lumMod val="50000"/>
                  </a:schemeClr>
                </a:solidFill>
                <a:ea typeface="+mj-lt"/>
                <a:cs typeface="+mj-lt"/>
              </a:rPr>
              <a:t>multiview</a:t>
            </a:r>
            <a:r>
              <a:rPr lang="en-US" sz="1800" u="sng">
                <a:solidFill>
                  <a:schemeClr val="bg2">
                    <a:lumMod val="50000"/>
                  </a:schemeClr>
                </a:solidFill>
                <a:ea typeface="+mj-lt"/>
                <a:cs typeface="+mj-lt"/>
              </a:rPr>
              <a:t> bootstrapping. </a:t>
            </a:r>
            <a:r>
              <a:rPr lang="en-US" sz="1800" u="sng" err="1">
                <a:solidFill>
                  <a:schemeClr val="bg2">
                    <a:lumMod val="50000"/>
                  </a:schemeClr>
                </a:solidFill>
                <a:ea typeface="+mj-lt"/>
                <a:cs typeface="+mj-lt"/>
              </a:rPr>
              <a:t>CoRR</a:t>
            </a:r>
            <a:r>
              <a:rPr lang="en-US" sz="1800" u="sng">
                <a:solidFill>
                  <a:schemeClr val="bg2">
                    <a:lumMod val="50000"/>
                  </a:schemeClr>
                </a:solidFill>
                <a:ea typeface="+mj-lt"/>
                <a:cs typeface="+mj-lt"/>
              </a:rPr>
              <a:t>, abs/1704.07809, 2017.</a:t>
            </a:r>
          </a:p>
          <a:p>
            <a:pPr marL="0" indent="0">
              <a:buClr>
                <a:srgbClr val="8AD0D6"/>
              </a:buClr>
              <a:buNone/>
            </a:pPr>
            <a:r>
              <a:rPr lang="en-US" sz="1800"/>
              <a:t>[3]</a:t>
            </a:r>
            <a:r>
              <a:rPr lang="en-US" sz="1800" u="sng">
                <a:solidFill>
                  <a:schemeClr val="bg2">
                    <a:lumMod val="50000"/>
                  </a:schemeClr>
                </a:solidFill>
                <a:ea typeface="+mj-lt"/>
                <a:cs typeface="+mj-lt"/>
              </a:rPr>
              <a:t>https://www.youtube.com/watch?v=EgjwKM3KzGU&amp;t=1690s</a:t>
            </a:r>
          </a:p>
          <a:p>
            <a:pPr marL="0" indent="0">
              <a:buClr>
                <a:srgbClr val="8AD0D6"/>
              </a:buClr>
              <a:buNone/>
            </a:pPr>
            <a:r>
              <a:rPr lang="en-US" sz="1800"/>
              <a:t>[4]</a:t>
            </a:r>
            <a:r>
              <a:rPr lang="en-US" sz="1800" u="sng">
                <a:solidFill>
                  <a:schemeClr val="bg2">
                    <a:lumMod val="50000"/>
                  </a:schemeClr>
                </a:solidFill>
                <a:ea typeface="+mj-lt"/>
                <a:cs typeface="+mj-lt"/>
              </a:rPr>
              <a:t>https://github.com/nicknochnack/AdvancedHandPoseWithMediaPipe</a:t>
            </a:r>
          </a:p>
          <a:p>
            <a:pPr marL="0" indent="0">
              <a:buClr>
                <a:srgbClr val="8AD0D6"/>
              </a:buClr>
              <a:buNone/>
            </a:pPr>
            <a:r>
              <a:rPr lang="en-US" sz="1800"/>
              <a:t>[5]</a:t>
            </a:r>
            <a:r>
              <a:rPr lang="en-US" sz="1800" u="sng">
                <a:ea typeface="+mj-lt"/>
                <a:cs typeface="+mj-lt"/>
                <a:hlinkClick r:id="rId2"/>
              </a:rPr>
              <a:t>https://mediatum.ub.tum.de/doc/1658161/cyze4r5r5ptb06q0cb6rdi24h.pdf</a:t>
            </a:r>
            <a:endParaRPr lang="en-US" sz="1800" u="sng"/>
          </a:p>
          <a:p>
            <a:pPr marL="0" indent="0">
              <a:buClr>
                <a:srgbClr val="8AD0D6"/>
              </a:buClr>
              <a:buNone/>
            </a:pPr>
            <a:r>
              <a:rPr lang="en-US" sz="1800"/>
              <a:t>[6]</a:t>
            </a:r>
            <a:r>
              <a:rPr lang="en-US" sz="1800" u="sng">
                <a:ea typeface="+mj-lt"/>
                <a:cs typeface="+mj-lt"/>
                <a:hlinkClick r:id="rId3"/>
              </a:rPr>
              <a:t>https://www.frontiersin.org/articles/10.3389/frai.2022.759255/full#B18</a:t>
            </a:r>
            <a:endParaRPr lang="en-US" sz="1800"/>
          </a:p>
          <a:p>
            <a:pPr marL="0" indent="0">
              <a:buClr>
                <a:srgbClr val="8AD0D6"/>
              </a:buClr>
              <a:buNone/>
            </a:pPr>
            <a:r>
              <a:rPr lang="en-US" sz="1800"/>
              <a:t>[7]</a:t>
            </a:r>
            <a:r>
              <a:rPr lang="en-US" sz="1800" u="sng">
                <a:ea typeface="+mj-lt"/>
                <a:cs typeface="+mj-lt"/>
                <a:hlinkClick r:id="rId4"/>
              </a:rPr>
              <a:t>https://openaccess.thecvf.com/content_ICCV_2019/papers/Chen_SO-HandNet_Self-Organizing_Network_for_3D_Hand_Pose_Estimation_With_Semi-Supervised_ICCV_2019_paper.pdf</a:t>
            </a:r>
          </a:p>
          <a:p>
            <a:pPr marL="0" indent="0">
              <a:buClr>
                <a:srgbClr val="8AD0D6"/>
              </a:buClr>
              <a:buNone/>
            </a:pPr>
            <a:r>
              <a:rPr lang="en-US" sz="1800" u="sng"/>
              <a:t>[8]</a:t>
            </a:r>
            <a:r>
              <a:rPr lang="en-US" sz="1800" u="sng">
                <a:ea typeface="+mj-lt"/>
                <a:cs typeface="+mj-lt"/>
                <a:hlinkClick r:id="rId5"/>
              </a:rPr>
              <a:t>https://docs.google.com/viewer?a=v&amp;pid=sites&amp;srcid=ZGVmYXVsdGRvbWFpbnxnZWxpdWhhb250dXxneDoxMGU4YzMyMzNhMzM2NDUz</a:t>
            </a:r>
            <a:endParaRPr lang="en-US" sz="1800" u="sng"/>
          </a:p>
          <a:p>
            <a:pPr marL="0" indent="0">
              <a:buClr>
                <a:srgbClr val="8AD0D6"/>
              </a:buClr>
              <a:buNone/>
            </a:pPr>
            <a:r>
              <a:rPr lang="en-US" sz="1800" u="sng">
                <a:ea typeface="Calibri Light" panose="020F0302020204030204"/>
                <a:cs typeface="Calibri Light" panose="020F0302020204030204"/>
              </a:rPr>
              <a:t>[9] </a:t>
            </a:r>
            <a:r>
              <a:rPr lang="en-US" sz="1800">
                <a:ea typeface="+mj-lt"/>
                <a:cs typeface="+mj-lt"/>
                <a:hlinkClick r:id="rId6"/>
              </a:rPr>
              <a:t>Hand Keypint Detection in Single Images using Multiview Bootstrapping - YouTube</a:t>
            </a:r>
            <a:endParaRPr lang="en-US" sz="1800" u="sng"/>
          </a:p>
          <a:p>
            <a:pPr>
              <a:buClr>
                <a:srgbClr val="8AD0D6"/>
              </a:buClr>
            </a:pPr>
            <a:endParaRPr lang="en-US" sz="1800"/>
          </a:p>
          <a:p>
            <a:pPr>
              <a:buClr>
                <a:srgbClr val="8AD0D6"/>
              </a:buClr>
            </a:pPr>
            <a:endParaRPr lang="en-US" sz="1800"/>
          </a:p>
        </p:txBody>
      </p:sp>
    </p:spTree>
    <p:extLst>
      <p:ext uri="{BB962C8B-B14F-4D97-AF65-F5344CB8AC3E}">
        <p14:creationId xmlns:p14="http://schemas.microsoft.com/office/powerpoint/2010/main" val="38653096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215C1F6-2A79-63BE-DF26-78945B3E9DC1}"/>
              </a:ext>
            </a:extLst>
          </p:cNvPr>
          <p:cNvSpPr txBox="1"/>
          <p:nvPr/>
        </p:nvSpPr>
        <p:spPr>
          <a:xfrm>
            <a:off x="965200" y="2441694"/>
            <a:ext cx="10779760" cy="861774"/>
          </a:xfrm>
          <a:prstGeom prst="rect">
            <a:avLst/>
          </a:prstGeom>
          <a:noFill/>
        </p:spPr>
        <p:txBody>
          <a:bodyPr wrap="square" lIns="91440" tIns="45720" rIns="91440" bIns="45720" anchor="t">
            <a:spAutoFit/>
          </a:bodyPr>
          <a:lstStyle/>
          <a:p>
            <a:pPr algn="ctr"/>
            <a:r>
              <a:rPr lang="vi-VN" sz="5000" b="1" dirty="0" err="1">
                <a:latin typeface="Times New Roman"/>
                <a:cs typeface="Times New Roman"/>
              </a:rPr>
              <a:t>Thanks</a:t>
            </a:r>
            <a:r>
              <a:rPr lang="vi-VN" sz="5000" b="1" dirty="0">
                <a:latin typeface="Times New Roman"/>
                <a:cs typeface="Times New Roman"/>
              </a:rPr>
              <a:t> </a:t>
            </a:r>
            <a:r>
              <a:rPr lang="vi-VN" sz="5000" b="1" dirty="0" err="1">
                <a:latin typeface="Times New Roman"/>
                <a:cs typeface="Times New Roman"/>
              </a:rPr>
              <a:t>for</a:t>
            </a:r>
            <a:r>
              <a:rPr lang="vi-VN" sz="5000" b="1" dirty="0">
                <a:latin typeface="Times New Roman"/>
                <a:cs typeface="Times New Roman"/>
              </a:rPr>
              <a:t> </a:t>
            </a:r>
            <a:r>
              <a:rPr lang="vi-VN" sz="5000" b="1" dirty="0" err="1">
                <a:latin typeface="Times New Roman"/>
                <a:cs typeface="Times New Roman"/>
              </a:rPr>
              <a:t>watching</a:t>
            </a:r>
            <a:r>
              <a:rPr lang="vi-VN" sz="5000" b="1" dirty="0">
                <a:latin typeface="Times New Roman"/>
                <a:cs typeface="Times New Roman"/>
              </a:rPr>
              <a:t> </a:t>
            </a:r>
            <a:r>
              <a:rPr lang="vi-VN" sz="5000" b="1" dirty="0" err="1">
                <a:latin typeface="Times New Roman"/>
                <a:cs typeface="Times New Roman"/>
              </a:rPr>
              <a:t>and</a:t>
            </a:r>
            <a:r>
              <a:rPr lang="vi-VN" sz="5000" b="1" dirty="0">
                <a:latin typeface="Times New Roman"/>
                <a:cs typeface="Times New Roman"/>
              </a:rPr>
              <a:t> </a:t>
            </a:r>
            <a:r>
              <a:rPr lang="vi-VN" sz="5000" b="1" dirty="0" err="1">
                <a:latin typeface="Times New Roman"/>
                <a:cs typeface="Times New Roman"/>
              </a:rPr>
              <a:t>listening</a:t>
            </a:r>
            <a:endParaRPr lang="en-US" dirty="0" err="1"/>
          </a:p>
        </p:txBody>
      </p:sp>
    </p:spTree>
    <p:extLst>
      <p:ext uri="{BB962C8B-B14F-4D97-AF65-F5344CB8AC3E}">
        <p14:creationId xmlns:p14="http://schemas.microsoft.com/office/powerpoint/2010/main" val="436237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459ADE6-39B5-4D2B-B804-9E7F4F18C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7883968A-0790-403A-8861-3A61F1595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4E9A2888-251D-4ACC-9A39-8C65906F52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8D8D3B-2BB1-882E-A2B3-E641BC3E332E}"/>
              </a:ext>
            </a:extLst>
          </p:cNvPr>
          <p:cNvSpPr>
            <a:spLocks noGrp="1"/>
          </p:cNvSpPr>
          <p:nvPr>
            <p:ph type="title"/>
          </p:nvPr>
        </p:nvSpPr>
        <p:spPr>
          <a:xfrm>
            <a:off x="1097280" y="-384345"/>
            <a:ext cx="10058400" cy="1450757"/>
          </a:xfrm>
        </p:spPr>
        <p:txBody>
          <a:bodyPr vert="horz" lIns="91440" tIns="45720" rIns="91440" bIns="45720" rtlCol="0" anchor="b">
            <a:normAutofit/>
          </a:bodyPr>
          <a:lstStyle/>
          <a:p>
            <a:r>
              <a:rPr lang="en-US" sz="3200" b="1" dirty="0">
                <a:latin typeface="+mn-lt"/>
              </a:rPr>
              <a:t>Motivation</a:t>
            </a:r>
          </a:p>
        </p:txBody>
      </p:sp>
      <p:pic>
        <p:nvPicPr>
          <p:cNvPr id="6" name="Content Placeholder 5">
            <a:extLst>
              <a:ext uri="{FF2B5EF4-FFF2-40B4-BE49-F238E27FC236}">
                <a16:creationId xmlns:a16="http://schemas.microsoft.com/office/drawing/2014/main" id="{6437523C-DAA3-BDE7-BC0C-E460E0E521BF}"/>
              </a:ext>
            </a:extLst>
          </p:cNvPr>
          <p:cNvPicPr>
            <a:picLocks noGrp="1" noChangeAspect="1"/>
          </p:cNvPicPr>
          <p:nvPr>
            <p:ph sz="half" idx="2"/>
          </p:nvPr>
        </p:nvPicPr>
        <p:blipFill rotWithShape="1">
          <a:blip r:embed="rId2"/>
          <a:srcRect l="18713" r="12836" b="5"/>
          <a:stretch/>
        </p:blipFill>
        <p:spPr>
          <a:xfrm>
            <a:off x="3926218" y="1996251"/>
            <a:ext cx="2169782" cy="3169678"/>
          </a:xfrm>
          <a:prstGeom prst="rect">
            <a:avLst/>
          </a:prstGeom>
        </p:spPr>
      </p:pic>
      <p:pic>
        <p:nvPicPr>
          <p:cNvPr id="8" name="Picture 7">
            <a:extLst>
              <a:ext uri="{FF2B5EF4-FFF2-40B4-BE49-F238E27FC236}">
                <a16:creationId xmlns:a16="http://schemas.microsoft.com/office/drawing/2014/main" id="{B9E05C41-C886-DCC1-7A5F-FDC0F4FE6B3E}"/>
              </a:ext>
            </a:extLst>
          </p:cNvPr>
          <p:cNvPicPr>
            <a:picLocks noChangeAspect="1"/>
          </p:cNvPicPr>
          <p:nvPr/>
        </p:nvPicPr>
        <p:blipFill>
          <a:blip r:embed="rId3"/>
          <a:stretch>
            <a:fillRect/>
          </a:stretch>
        </p:blipFill>
        <p:spPr>
          <a:xfrm>
            <a:off x="6331974" y="2052485"/>
            <a:ext cx="5453636" cy="3067670"/>
          </a:xfrm>
          <a:prstGeom prst="rect">
            <a:avLst/>
          </a:prstGeom>
        </p:spPr>
      </p:pic>
      <p:pic>
        <p:nvPicPr>
          <p:cNvPr id="9" name="Picture 8">
            <a:extLst>
              <a:ext uri="{FF2B5EF4-FFF2-40B4-BE49-F238E27FC236}">
                <a16:creationId xmlns:a16="http://schemas.microsoft.com/office/drawing/2014/main" id="{C1013458-57E7-5761-D5DC-1091F7755CF2}"/>
              </a:ext>
            </a:extLst>
          </p:cNvPr>
          <p:cNvPicPr>
            <a:picLocks noChangeAspect="1"/>
          </p:cNvPicPr>
          <p:nvPr/>
        </p:nvPicPr>
        <p:blipFill>
          <a:blip r:embed="rId4"/>
          <a:stretch>
            <a:fillRect/>
          </a:stretch>
        </p:blipFill>
        <p:spPr>
          <a:xfrm>
            <a:off x="1193533" y="1996251"/>
            <a:ext cx="2300318" cy="3169678"/>
          </a:xfrm>
          <a:prstGeom prst="rect">
            <a:avLst/>
          </a:prstGeom>
        </p:spPr>
      </p:pic>
    </p:spTree>
    <p:extLst>
      <p:ext uri="{BB962C8B-B14F-4D97-AF65-F5344CB8AC3E}">
        <p14:creationId xmlns:p14="http://schemas.microsoft.com/office/powerpoint/2010/main" val="1013110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E3753-D8A4-EE5F-DB71-F89A8D73F2EC}"/>
              </a:ext>
            </a:extLst>
          </p:cNvPr>
          <p:cNvSpPr>
            <a:spLocks noGrp="1"/>
          </p:cNvSpPr>
          <p:nvPr>
            <p:ph type="title"/>
          </p:nvPr>
        </p:nvSpPr>
        <p:spPr>
          <a:xfrm>
            <a:off x="3486519" y="2939595"/>
            <a:ext cx="10058400" cy="1450757"/>
          </a:xfrm>
        </p:spPr>
        <p:txBody>
          <a:bodyPr/>
          <a:lstStyle/>
          <a:p>
            <a:r>
              <a:rPr lang="en-US" sz="4400" b="1" dirty="0">
                <a:latin typeface="+mn-lt"/>
              </a:rPr>
              <a:t>PROBLEM STATEMENT</a:t>
            </a:r>
          </a:p>
        </p:txBody>
      </p:sp>
    </p:spTree>
    <p:extLst>
      <p:ext uri="{BB962C8B-B14F-4D97-AF65-F5344CB8AC3E}">
        <p14:creationId xmlns:p14="http://schemas.microsoft.com/office/powerpoint/2010/main" val="3712868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E9022-C332-31E9-E9AE-68545A4AC593}"/>
              </a:ext>
            </a:extLst>
          </p:cNvPr>
          <p:cNvSpPr>
            <a:spLocks noGrp="1"/>
          </p:cNvSpPr>
          <p:nvPr>
            <p:ph type="title"/>
          </p:nvPr>
        </p:nvSpPr>
        <p:spPr/>
        <p:txBody>
          <a:bodyPr/>
          <a:lstStyle/>
          <a:p>
            <a:r>
              <a:rPr lang="en-US" sz="3200" b="1" dirty="0">
                <a:latin typeface="+mn-lt"/>
              </a:rPr>
              <a:t>Problem Statement</a:t>
            </a:r>
          </a:p>
        </p:txBody>
      </p:sp>
      <p:sp>
        <p:nvSpPr>
          <p:cNvPr id="5" name="Rectangle 4">
            <a:extLst>
              <a:ext uri="{FF2B5EF4-FFF2-40B4-BE49-F238E27FC236}">
                <a16:creationId xmlns:a16="http://schemas.microsoft.com/office/drawing/2014/main" id="{DA747FC3-6D1F-A4A0-3F8F-74D4F40B4841}"/>
              </a:ext>
            </a:extLst>
          </p:cNvPr>
          <p:cNvSpPr/>
          <p:nvPr/>
        </p:nvSpPr>
        <p:spPr>
          <a:xfrm>
            <a:off x="1317523" y="3306369"/>
            <a:ext cx="1700981" cy="8089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 single RBG image</a:t>
            </a:r>
          </a:p>
        </p:txBody>
      </p:sp>
      <p:sp>
        <p:nvSpPr>
          <p:cNvPr id="6" name="Rectangle 5">
            <a:extLst>
              <a:ext uri="{FF2B5EF4-FFF2-40B4-BE49-F238E27FC236}">
                <a16:creationId xmlns:a16="http://schemas.microsoft.com/office/drawing/2014/main" id="{9FF29D22-67DD-9CD6-9012-B1C0BAF60792}"/>
              </a:ext>
            </a:extLst>
          </p:cNvPr>
          <p:cNvSpPr/>
          <p:nvPr/>
        </p:nvSpPr>
        <p:spPr>
          <a:xfrm>
            <a:off x="3508709" y="2150860"/>
            <a:ext cx="2684207" cy="38959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marL="285750" indent="-285750" algn="ctr">
              <a:buFontTx/>
              <a:buChar char="-"/>
            </a:pPr>
            <a:r>
              <a:rPr lang="en-US" dirty="0">
                <a:solidFill>
                  <a:schemeClr val="tx1"/>
                </a:solidFill>
              </a:rPr>
              <a:t>Skin Segmentation</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marL="285750" indent="-285750" algn="ctr">
              <a:buFontTx/>
              <a:buChar char="-"/>
            </a:pPr>
            <a:r>
              <a:rPr lang="en-US" dirty="0">
                <a:solidFill>
                  <a:schemeClr val="tx1"/>
                </a:solidFill>
              </a:rPr>
              <a:t>Noise reduction</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p:txBody>
      </p:sp>
      <p:cxnSp>
        <p:nvCxnSpPr>
          <p:cNvPr id="8" name="Straight Arrow Connector 7">
            <a:extLst>
              <a:ext uri="{FF2B5EF4-FFF2-40B4-BE49-F238E27FC236}">
                <a16:creationId xmlns:a16="http://schemas.microsoft.com/office/drawing/2014/main" id="{2496F513-D9A6-0C51-9D8F-6415F8C8FD43}"/>
              </a:ext>
            </a:extLst>
          </p:cNvPr>
          <p:cNvCxnSpPr>
            <a:cxnSpLocks/>
            <a:stCxn id="5" idx="3"/>
          </p:cNvCxnSpPr>
          <p:nvPr/>
        </p:nvCxnSpPr>
        <p:spPr>
          <a:xfrm>
            <a:off x="3018504" y="3710857"/>
            <a:ext cx="47194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180E5D58-73FE-4439-A6F6-6139DDD103E0}"/>
              </a:ext>
            </a:extLst>
          </p:cNvPr>
          <p:cNvSpPr txBox="1"/>
          <p:nvPr/>
        </p:nvSpPr>
        <p:spPr>
          <a:xfrm>
            <a:off x="3907833" y="1688702"/>
            <a:ext cx="2507226" cy="369332"/>
          </a:xfrm>
          <a:prstGeom prst="rect">
            <a:avLst/>
          </a:prstGeom>
          <a:noFill/>
        </p:spPr>
        <p:txBody>
          <a:bodyPr wrap="square" rtlCol="0">
            <a:spAutoFit/>
          </a:bodyPr>
          <a:lstStyle/>
          <a:p>
            <a:r>
              <a:rPr lang="en-US" dirty="0"/>
              <a:t>Pre – processing</a:t>
            </a:r>
          </a:p>
        </p:txBody>
      </p:sp>
      <p:sp>
        <p:nvSpPr>
          <p:cNvPr id="10" name="TextBox 9">
            <a:extLst>
              <a:ext uri="{FF2B5EF4-FFF2-40B4-BE49-F238E27FC236}">
                <a16:creationId xmlns:a16="http://schemas.microsoft.com/office/drawing/2014/main" id="{7590584F-255A-4660-3D86-F3CE7EFC4D1C}"/>
              </a:ext>
            </a:extLst>
          </p:cNvPr>
          <p:cNvSpPr txBox="1"/>
          <p:nvPr/>
        </p:nvSpPr>
        <p:spPr>
          <a:xfrm>
            <a:off x="1789472" y="2954615"/>
            <a:ext cx="1229032" cy="369332"/>
          </a:xfrm>
          <a:prstGeom prst="rect">
            <a:avLst/>
          </a:prstGeom>
          <a:noFill/>
        </p:spPr>
        <p:txBody>
          <a:bodyPr wrap="square" rtlCol="0">
            <a:spAutoFit/>
          </a:bodyPr>
          <a:lstStyle/>
          <a:p>
            <a:r>
              <a:rPr lang="en-US" dirty="0"/>
              <a:t>Input</a:t>
            </a:r>
          </a:p>
        </p:txBody>
      </p:sp>
      <p:pic>
        <p:nvPicPr>
          <p:cNvPr id="13" name="Picture 12">
            <a:extLst>
              <a:ext uri="{FF2B5EF4-FFF2-40B4-BE49-F238E27FC236}">
                <a16:creationId xmlns:a16="http://schemas.microsoft.com/office/drawing/2014/main" id="{1DFF6151-7D0D-A4F4-37E9-DF48BCBCD403}"/>
              </a:ext>
            </a:extLst>
          </p:cNvPr>
          <p:cNvPicPr>
            <a:picLocks noChangeAspect="1"/>
          </p:cNvPicPr>
          <p:nvPr/>
        </p:nvPicPr>
        <p:blipFill>
          <a:blip r:embed="rId2"/>
          <a:stretch>
            <a:fillRect/>
          </a:stretch>
        </p:blipFill>
        <p:spPr>
          <a:xfrm>
            <a:off x="1477450" y="4261671"/>
            <a:ext cx="1381125" cy="1095375"/>
          </a:xfrm>
          <a:prstGeom prst="rect">
            <a:avLst/>
          </a:prstGeom>
        </p:spPr>
      </p:pic>
      <p:pic>
        <p:nvPicPr>
          <p:cNvPr id="15" name="Picture 14">
            <a:extLst>
              <a:ext uri="{FF2B5EF4-FFF2-40B4-BE49-F238E27FC236}">
                <a16:creationId xmlns:a16="http://schemas.microsoft.com/office/drawing/2014/main" id="{56D71BC0-A42F-DD61-7087-11424C6DC412}"/>
              </a:ext>
            </a:extLst>
          </p:cNvPr>
          <p:cNvPicPr>
            <a:picLocks noChangeAspect="1"/>
          </p:cNvPicPr>
          <p:nvPr/>
        </p:nvPicPr>
        <p:blipFill>
          <a:blip r:embed="rId3"/>
          <a:stretch>
            <a:fillRect/>
          </a:stretch>
        </p:blipFill>
        <p:spPr>
          <a:xfrm>
            <a:off x="4145962" y="3014676"/>
            <a:ext cx="1409700" cy="1123950"/>
          </a:xfrm>
          <a:prstGeom prst="rect">
            <a:avLst/>
          </a:prstGeom>
        </p:spPr>
      </p:pic>
      <p:pic>
        <p:nvPicPr>
          <p:cNvPr id="18" name="Picture 17">
            <a:extLst>
              <a:ext uri="{FF2B5EF4-FFF2-40B4-BE49-F238E27FC236}">
                <a16:creationId xmlns:a16="http://schemas.microsoft.com/office/drawing/2014/main" id="{A7CABBFE-6F55-BF0B-DFA1-57E3C1B2248A}"/>
              </a:ext>
            </a:extLst>
          </p:cNvPr>
          <p:cNvPicPr>
            <a:picLocks noChangeAspect="1"/>
          </p:cNvPicPr>
          <p:nvPr/>
        </p:nvPicPr>
        <p:blipFill>
          <a:blip r:embed="rId4"/>
          <a:stretch>
            <a:fillRect/>
          </a:stretch>
        </p:blipFill>
        <p:spPr>
          <a:xfrm>
            <a:off x="4230994" y="4612781"/>
            <a:ext cx="1400175" cy="1095375"/>
          </a:xfrm>
          <a:prstGeom prst="rect">
            <a:avLst/>
          </a:prstGeom>
        </p:spPr>
      </p:pic>
      <p:cxnSp>
        <p:nvCxnSpPr>
          <p:cNvPr id="20" name="Straight Arrow Connector 19">
            <a:extLst>
              <a:ext uri="{FF2B5EF4-FFF2-40B4-BE49-F238E27FC236}">
                <a16:creationId xmlns:a16="http://schemas.microsoft.com/office/drawing/2014/main" id="{07C6F03E-EC75-E28D-D225-E6A4977AACC4}"/>
              </a:ext>
            </a:extLst>
          </p:cNvPr>
          <p:cNvCxnSpPr/>
          <p:nvPr/>
        </p:nvCxnSpPr>
        <p:spPr>
          <a:xfrm>
            <a:off x="6192916" y="3710857"/>
            <a:ext cx="5126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0FCD690-D3A9-CD3E-4DF6-980C6F286AE4}"/>
              </a:ext>
            </a:extLst>
          </p:cNvPr>
          <p:cNvSpPr/>
          <p:nvPr/>
        </p:nvSpPr>
        <p:spPr>
          <a:xfrm>
            <a:off x="6705600" y="3234813"/>
            <a:ext cx="1986116" cy="8089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Hand region</a:t>
            </a:r>
            <a:endParaRPr lang="en-US" dirty="0">
              <a:ln>
                <a:solidFill>
                  <a:schemeClr val="tx1"/>
                </a:solidFill>
              </a:ln>
            </a:endParaRPr>
          </a:p>
        </p:txBody>
      </p:sp>
      <p:pic>
        <p:nvPicPr>
          <p:cNvPr id="24" name="Picture 23">
            <a:extLst>
              <a:ext uri="{FF2B5EF4-FFF2-40B4-BE49-F238E27FC236}">
                <a16:creationId xmlns:a16="http://schemas.microsoft.com/office/drawing/2014/main" id="{CAAAA352-63D5-2EFB-E8A8-9AD84AC55ECD}"/>
              </a:ext>
            </a:extLst>
          </p:cNvPr>
          <p:cNvPicPr>
            <a:picLocks noChangeAspect="1"/>
          </p:cNvPicPr>
          <p:nvPr/>
        </p:nvPicPr>
        <p:blipFill>
          <a:blip r:embed="rId5"/>
          <a:stretch>
            <a:fillRect/>
          </a:stretch>
        </p:blipFill>
        <p:spPr>
          <a:xfrm>
            <a:off x="7022383" y="4140295"/>
            <a:ext cx="1352550" cy="1066800"/>
          </a:xfrm>
          <a:prstGeom prst="rect">
            <a:avLst/>
          </a:prstGeom>
        </p:spPr>
      </p:pic>
      <p:cxnSp>
        <p:nvCxnSpPr>
          <p:cNvPr id="26" name="Straight Arrow Connector 25">
            <a:extLst>
              <a:ext uri="{FF2B5EF4-FFF2-40B4-BE49-F238E27FC236}">
                <a16:creationId xmlns:a16="http://schemas.microsoft.com/office/drawing/2014/main" id="{75CFD781-F8A2-FA23-C570-DA66AC47D79B}"/>
              </a:ext>
            </a:extLst>
          </p:cNvPr>
          <p:cNvCxnSpPr>
            <a:cxnSpLocks/>
            <a:stCxn id="22" idx="3"/>
          </p:cNvCxnSpPr>
          <p:nvPr/>
        </p:nvCxnSpPr>
        <p:spPr>
          <a:xfrm>
            <a:off x="8691716" y="3639300"/>
            <a:ext cx="5126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DC898EA2-CB2C-BE94-5D9D-D8F24655A27A}"/>
              </a:ext>
            </a:extLst>
          </p:cNvPr>
          <p:cNvSpPr/>
          <p:nvPr/>
        </p:nvSpPr>
        <p:spPr>
          <a:xfrm>
            <a:off x="9204400" y="3218701"/>
            <a:ext cx="1670077" cy="8250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Hand segmentation</a:t>
            </a:r>
          </a:p>
        </p:txBody>
      </p:sp>
      <p:cxnSp>
        <p:nvCxnSpPr>
          <p:cNvPr id="30" name="Straight Arrow Connector 29">
            <a:extLst>
              <a:ext uri="{FF2B5EF4-FFF2-40B4-BE49-F238E27FC236}">
                <a16:creationId xmlns:a16="http://schemas.microsoft.com/office/drawing/2014/main" id="{3BF8262F-7303-33A7-D6C7-F68171F53EFD}"/>
              </a:ext>
            </a:extLst>
          </p:cNvPr>
          <p:cNvCxnSpPr>
            <a:cxnSpLocks/>
            <a:stCxn id="28" idx="2"/>
          </p:cNvCxnSpPr>
          <p:nvPr/>
        </p:nvCxnSpPr>
        <p:spPr>
          <a:xfrm>
            <a:off x="10039439" y="4043777"/>
            <a:ext cx="0" cy="6855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8645E33F-EF24-FBED-C6FA-972CA4361EA9}"/>
              </a:ext>
            </a:extLst>
          </p:cNvPr>
          <p:cNvSpPr/>
          <p:nvPr/>
        </p:nvSpPr>
        <p:spPr>
          <a:xfrm>
            <a:off x="9287272" y="4747930"/>
            <a:ext cx="1504332" cy="8250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Hand Key Points detection</a:t>
            </a:r>
          </a:p>
        </p:txBody>
      </p:sp>
      <p:pic>
        <p:nvPicPr>
          <p:cNvPr id="36" name="Picture 35" descr="A close up of a person's face&#10;&#10;Description automatically generated with low confidence">
            <a:extLst>
              <a:ext uri="{FF2B5EF4-FFF2-40B4-BE49-F238E27FC236}">
                <a16:creationId xmlns:a16="http://schemas.microsoft.com/office/drawing/2014/main" id="{011586E5-DE0E-5000-AD5E-1691D3A4BB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059572" y="3149592"/>
            <a:ext cx="819101" cy="894185"/>
          </a:xfrm>
          <a:prstGeom prst="rect">
            <a:avLst/>
          </a:prstGeom>
        </p:spPr>
      </p:pic>
      <p:pic>
        <p:nvPicPr>
          <p:cNvPr id="38" name="Picture 37" descr="A picture containing green&#10;&#10;Description automatically generated">
            <a:extLst>
              <a:ext uri="{FF2B5EF4-FFF2-40B4-BE49-F238E27FC236}">
                <a16:creationId xmlns:a16="http://schemas.microsoft.com/office/drawing/2014/main" id="{44B3D912-F16F-DEE3-7B11-0F3AC82CEE2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48148" y="4747930"/>
            <a:ext cx="755795" cy="825076"/>
          </a:xfrm>
          <a:prstGeom prst="rect">
            <a:avLst/>
          </a:prstGeom>
        </p:spPr>
      </p:pic>
      <p:sp>
        <p:nvSpPr>
          <p:cNvPr id="4" name="Rectangle 1">
            <a:extLst>
              <a:ext uri="{FF2B5EF4-FFF2-40B4-BE49-F238E27FC236}">
                <a16:creationId xmlns:a16="http://schemas.microsoft.com/office/drawing/2014/main" id="{AB3F2424-E273-70F8-A762-C987CA49D41E}"/>
              </a:ext>
            </a:extLst>
          </p:cNvPr>
          <p:cNvSpPr>
            <a:spLocks noChangeArrowheads="1"/>
          </p:cNvSpPr>
          <p:nvPr/>
        </p:nvSpPr>
        <p:spPr bwMode="auto">
          <a:xfrm>
            <a:off x="1477450" y="760427"/>
            <a:ext cx="9174337" cy="620691"/>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a:ln>
                  <a:noFill/>
                </a:ln>
                <a:solidFill>
                  <a:srgbClr val="202124"/>
                </a:solidFill>
                <a:effectLst/>
                <a:latin typeface="inherit"/>
              </a:rPr>
              <a:t>The problem is to detect the hand, the anchor point on the hand from that result predicts the hand gesture.</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25078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073B0-D365-C009-B8AC-AD54FA0C5068}"/>
              </a:ext>
            </a:extLst>
          </p:cNvPr>
          <p:cNvSpPr>
            <a:spLocks noGrp="1"/>
          </p:cNvSpPr>
          <p:nvPr>
            <p:ph type="title"/>
          </p:nvPr>
        </p:nvSpPr>
        <p:spPr>
          <a:xfrm>
            <a:off x="4332093" y="2703621"/>
            <a:ext cx="10058400" cy="1450757"/>
          </a:xfrm>
        </p:spPr>
        <p:txBody>
          <a:bodyPr/>
          <a:lstStyle/>
          <a:p>
            <a:r>
              <a:rPr lang="en-US" sz="4400" b="1" dirty="0">
                <a:latin typeface="+mn-lt"/>
              </a:rPr>
              <a:t>RELATED WORK</a:t>
            </a:r>
          </a:p>
        </p:txBody>
      </p:sp>
    </p:spTree>
    <p:extLst>
      <p:ext uri="{BB962C8B-B14F-4D97-AF65-F5344CB8AC3E}">
        <p14:creationId xmlns:p14="http://schemas.microsoft.com/office/powerpoint/2010/main" val="3159377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F9268-CFDA-E042-CA8C-CC5711DCCAAB}"/>
              </a:ext>
            </a:extLst>
          </p:cNvPr>
          <p:cNvSpPr>
            <a:spLocks noGrp="1"/>
          </p:cNvSpPr>
          <p:nvPr>
            <p:ph type="title"/>
          </p:nvPr>
        </p:nvSpPr>
        <p:spPr/>
        <p:txBody>
          <a:bodyPr/>
          <a:lstStyle/>
          <a:p>
            <a:r>
              <a:rPr lang="en-US" sz="2800" b="1" dirty="0">
                <a:latin typeface="+mn-lt"/>
              </a:rPr>
              <a:t>Hands Deep in Deep Learning for Hand Pose Estimation</a:t>
            </a:r>
            <a:br>
              <a:rPr lang="en-US" dirty="0"/>
            </a:br>
            <a:endParaRPr lang="en-US" dirty="0"/>
          </a:p>
        </p:txBody>
      </p:sp>
      <p:pic>
        <p:nvPicPr>
          <p:cNvPr id="6" name="Content Placeholder 5">
            <a:extLst>
              <a:ext uri="{FF2B5EF4-FFF2-40B4-BE49-F238E27FC236}">
                <a16:creationId xmlns:a16="http://schemas.microsoft.com/office/drawing/2014/main" id="{5DC74315-EFC8-B9CC-8B76-F8CA0968A4CF}"/>
              </a:ext>
            </a:extLst>
          </p:cNvPr>
          <p:cNvPicPr>
            <a:picLocks noGrp="1" noChangeAspect="1"/>
          </p:cNvPicPr>
          <p:nvPr>
            <p:ph sz="half" idx="1"/>
          </p:nvPr>
        </p:nvPicPr>
        <p:blipFill>
          <a:blip r:embed="rId2"/>
          <a:stretch>
            <a:fillRect/>
          </a:stretch>
        </p:blipFill>
        <p:spPr>
          <a:xfrm>
            <a:off x="1986483" y="1604646"/>
            <a:ext cx="8219033" cy="4864980"/>
          </a:xfrm>
        </p:spPr>
      </p:pic>
      <p:sp>
        <p:nvSpPr>
          <p:cNvPr id="4" name="Content Placeholder 3">
            <a:extLst>
              <a:ext uri="{FF2B5EF4-FFF2-40B4-BE49-F238E27FC236}">
                <a16:creationId xmlns:a16="http://schemas.microsoft.com/office/drawing/2014/main" id="{E8E64DC3-522B-11FA-A6E1-B83C239B455D}"/>
              </a:ext>
            </a:extLst>
          </p:cNvPr>
          <p:cNvSpPr>
            <a:spLocks noGrp="1"/>
          </p:cNvSpPr>
          <p:nvPr>
            <p:ph sz="half" idx="2"/>
          </p:nvPr>
        </p:nvSpPr>
        <p:spPr>
          <a:xfrm>
            <a:off x="1097280" y="1011981"/>
            <a:ext cx="4937760" cy="592665"/>
          </a:xfrm>
        </p:spPr>
        <p:txBody>
          <a:bodyPr/>
          <a:lstStyle/>
          <a:p>
            <a:r>
              <a:rPr lang="en-US" dirty="0"/>
              <a:t>Hand Detection</a:t>
            </a:r>
          </a:p>
        </p:txBody>
      </p:sp>
    </p:spTree>
    <p:extLst>
      <p:ext uri="{BB962C8B-B14F-4D97-AF65-F5344CB8AC3E}">
        <p14:creationId xmlns:p14="http://schemas.microsoft.com/office/powerpoint/2010/main" val="521463202"/>
      </p:ext>
    </p:extLst>
  </p:cSld>
  <p:clrMapOvr>
    <a:masterClrMapping/>
  </p:clrMapOvr>
</p:sld>
</file>

<file path=ppt/theme/theme1.xml><?xml version="1.0" encoding="utf-8"?>
<a:theme xmlns:a="http://schemas.openxmlformats.org/drawingml/2006/main" name="Retrospect">
  <a:themeElements>
    <a:clrScheme name="Custom 5">
      <a:dk1>
        <a:srgbClr val="000000"/>
      </a:dk1>
      <a:lt1>
        <a:sysClr val="window" lastClr="FFFFFF"/>
      </a:lt1>
      <a:dk2>
        <a:srgbClr val="637052"/>
      </a:dk2>
      <a:lt2>
        <a:srgbClr val="CCDDEA"/>
      </a:lt2>
      <a:accent1>
        <a:srgbClr val="FFFFFF"/>
      </a:accent1>
      <a:accent2>
        <a:srgbClr val="002060"/>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1_Retrospect">
  <a:themeElements>
    <a:clrScheme name="Custom 6">
      <a:dk1>
        <a:srgbClr val="000000"/>
      </a:dk1>
      <a:lt1>
        <a:sysClr val="window" lastClr="FFFFFF"/>
      </a:lt1>
      <a:dk2>
        <a:srgbClr val="637052"/>
      </a:dk2>
      <a:lt2>
        <a:srgbClr val="CCDDEA"/>
      </a:lt2>
      <a:accent1>
        <a:srgbClr val="FFFFFF"/>
      </a:accent1>
      <a:accent2>
        <a:srgbClr val="002060"/>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3994</TotalTime>
  <Words>1766</Words>
  <Application>Microsoft Office PowerPoint</Application>
  <PresentationFormat>Widescreen</PresentationFormat>
  <Paragraphs>228</Paragraphs>
  <Slides>46</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46</vt:i4>
      </vt:variant>
    </vt:vector>
  </HeadingPairs>
  <TitlesOfParts>
    <vt:vector size="56" baseType="lpstr">
      <vt:lpstr>Arial</vt:lpstr>
      <vt:lpstr>Calibri</vt:lpstr>
      <vt:lpstr>Calibri Light</vt:lpstr>
      <vt:lpstr>Cambria Math</vt:lpstr>
      <vt:lpstr>inherit</vt:lpstr>
      <vt:lpstr>Segoe UI</vt:lpstr>
      <vt:lpstr>Times New Roman</vt:lpstr>
      <vt:lpstr>Wingdings 3</vt:lpstr>
      <vt:lpstr>Retrospect</vt:lpstr>
      <vt:lpstr>1_Retrospect</vt:lpstr>
      <vt:lpstr>PowerPoint Presentation</vt:lpstr>
      <vt:lpstr>PowerPoint Presentation</vt:lpstr>
      <vt:lpstr>MOTIVATION</vt:lpstr>
      <vt:lpstr>Motivation</vt:lpstr>
      <vt:lpstr>Motivation</vt:lpstr>
      <vt:lpstr>PROBLEM STATEMENT</vt:lpstr>
      <vt:lpstr>Problem Statement</vt:lpstr>
      <vt:lpstr>RELATED WORK</vt:lpstr>
      <vt:lpstr>Hands Deep in Deep Learning for Hand Pose Estimation </vt:lpstr>
      <vt:lpstr>Hands Deep in Deep Learning for Hand Pose Estimation</vt:lpstr>
      <vt:lpstr>Hands Deep in Deep Learning for Hand Pose Estimation</vt:lpstr>
      <vt:lpstr>3D Convolutional Neural Networks for Efficient and Robust Hand Pose Estimation f-rom Single Depth Images </vt:lpstr>
      <vt:lpstr>3D Convolutional Neural Networks for Efficient and Robust Hand Pose Estimation f-rom Single Depth Images</vt:lpstr>
      <vt:lpstr>Hand PointNet: 3D Hand Pose Estimation using Point Sets  </vt:lpstr>
      <vt:lpstr>Hand PointNet: 3D Hand Pose Estimation using Point Sets  </vt:lpstr>
      <vt:lpstr>Hand Gesture Recognition Based on Auto-Landmark Localization and Reweighted Genetic Algorithm for Healthcare Muscle Activities</vt:lpstr>
      <vt:lpstr>PowerPoint Presentation</vt:lpstr>
      <vt:lpstr>PowerPoint Presentation</vt:lpstr>
      <vt:lpstr>PowerPoint Presentation</vt:lpstr>
      <vt:lpstr>PowerPoint Presentation</vt:lpstr>
      <vt:lpstr>PowerPoint Presentation</vt:lpstr>
      <vt:lpstr>MEDIAPIPE APPROACH</vt:lpstr>
      <vt:lpstr>CONTENT:  1. Introduction to Mediapipe 2. Datasets 3. Evaluation Metric  4. Architecture        4.1. Palm detection model       4.2. Hand landmark model</vt:lpstr>
      <vt:lpstr>Dataset</vt:lpstr>
      <vt:lpstr>Dataset</vt:lpstr>
      <vt:lpstr>Dataset</vt:lpstr>
      <vt:lpstr>Dataset</vt:lpstr>
      <vt:lpstr>Dataset</vt:lpstr>
      <vt:lpstr>Dataset</vt:lpstr>
      <vt:lpstr>Dataset</vt:lpstr>
      <vt:lpstr>MediaPipe  Hands</vt:lpstr>
      <vt:lpstr>Result</vt:lpstr>
      <vt:lpstr>PowerPoint Presentation</vt:lpstr>
      <vt:lpstr>Palm Detection Model</vt:lpstr>
      <vt:lpstr>Palm Detection Model</vt:lpstr>
      <vt:lpstr>Palm Detection Model</vt:lpstr>
      <vt:lpstr>Hand land mark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Tran Tri Thuc</dc:creator>
  <cp:lastModifiedBy>Quân Phan Đình Anh</cp:lastModifiedBy>
  <cp:revision>213</cp:revision>
  <dcterms:created xsi:type="dcterms:W3CDTF">2021-04-07T18:16:29Z</dcterms:created>
  <dcterms:modified xsi:type="dcterms:W3CDTF">2022-12-27T14:44:00Z</dcterms:modified>
</cp:coreProperties>
</file>

<file path=docProps/thumbnail.jpeg>
</file>